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88" r:id="rId4"/>
    <p:sldId id="285" r:id="rId5"/>
    <p:sldId id="286" r:id="rId6"/>
    <p:sldId id="287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0" r:id="rId27"/>
    <p:sldId id="281" r:id="rId28"/>
    <p:sldId id="282" r:id="rId29"/>
    <p:sldId id="283" r:id="rId30"/>
    <p:sldId id="284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089040921559994E-2"/>
          <c:y val="2.6217056963640677E-2"/>
          <c:w val="0.82116875538196843"/>
          <c:h val="0.918818329494921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380243463927898E-3"/>
                  <c:y val="-4.9039220867351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F-417E-A037-6636EAD1BCDF}"/>
                </c:ext>
              </c:extLst>
            </c:dLbl>
            <c:dLbl>
              <c:idx val="1"/>
              <c:layout>
                <c:manualLayout>
                  <c:x val="2.2628308949664334E-3"/>
                  <c:y val="6.8759251975005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DF-417E-A037-6636EAD1BCDF}"/>
                </c:ext>
              </c:extLst>
            </c:dLbl>
            <c:dLbl>
              <c:idx val="2"/>
              <c:layout>
                <c:manualLayout>
                  <c:x val="7.4258352221929337E-3"/>
                  <c:y val="-1.37184456982257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DF-417E-A037-6636EAD1BCDF}"/>
                </c:ext>
              </c:extLst>
            </c:dLbl>
            <c:dLbl>
              <c:idx val="3"/>
              <c:layout>
                <c:manualLayout>
                  <c:x val="5.9883018737110485E-3"/>
                  <c:y val="1.9720031107652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DF-417E-A037-6636EAD1BCDF}"/>
                </c:ext>
              </c:extLst>
            </c:dLbl>
            <c:dLbl>
              <c:idx val="4"/>
              <c:layout>
                <c:manualLayout>
                  <c:x val="3.8756507164804722E-3"/>
                  <c:y val="2.74181247128522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DF-417E-A037-6636EAD1B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(Лист1!$C$2,Лист1!$F$2,Лист1!$I$2,Лист1!$L$2,Лист1!$O$2)</c:f>
              <c:strCache>
                <c:ptCount val="5"/>
                <c:pt idx="0">
                  <c:v>2019 год (факт)</c:v>
                </c:pt>
                <c:pt idx="1">
                  <c:v>2020 год (план)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(Лист1!$E$4,Лист1!$H$4,Лист1!$K$4,Лист1!$N$4,Лист1!$Q$4)</c:f>
              <c:numCache>
                <c:formatCode>0.00%</c:formatCode>
                <c:ptCount val="5"/>
                <c:pt idx="0">
                  <c:v>9.7188235262413769E-2</c:v>
                </c:pt>
                <c:pt idx="1">
                  <c:v>9.786626284413287E-2</c:v>
                </c:pt>
                <c:pt idx="2">
                  <c:v>0.11184011331754144</c:v>
                </c:pt>
                <c:pt idx="3">
                  <c:v>0.11513994311263319</c:v>
                </c:pt>
                <c:pt idx="4">
                  <c:v>0.11742837590132828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F-417E-A037-6636EAD1BCDF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202420242024202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DF-417E-A037-6636EAD1BCDF}"/>
                </c:ext>
              </c:extLst>
            </c:dLbl>
            <c:dLbl>
              <c:idx val="1"/>
              <c:layout>
                <c:manualLayout>
                  <c:x val="-1.9801980198019823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DF-417E-A037-6636EAD1BCDF}"/>
                </c:ext>
              </c:extLst>
            </c:dLbl>
            <c:dLbl>
              <c:idx val="2"/>
              <c:layout>
                <c:manualLayout>
                  <c:x val="-3.740374037403740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DF-417E-A037-6636EAD1BCDF}"/>
                </c:ext>
              </c:extLst>
            </c:dLbl>
            <c:dLbl>
              <c:idx val="3"/>
              <c:layout>
                <c:manualLayout>
                  <c:x val="-3.5203520352035202E-2"/>
                  <c:y val="-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DF-417E-A037-6636EAD1BCDF}"/>
                </c:ext>
              </c:extLst>
            </c:dLbl>
            <c:dLbl>
              <c:idx val="4"/>
              <c:layout>
                <c:manualLayout>
                  <c:x val="-2.8602860286028604E-2"/>
                  <c:y val="-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DF-417E-A037-6636EAD1B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(Лист1!$C$2,Лист1!$F$2,Лист1!$I$2,Лист1!$L$2,Лист1!$O$2)</c:f>
              <c:strCache>
                <c:ptCount val="5"/>
                <c:pt idx="0">
                  <c:v>2019 год (факт)</c:v>
                </c:pt>
                <c:pt idx="1">
                  <c:v>2020 год (план)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(Лист1!$E$5,Лист1!$H$5,Лист1!$K$5,Лист1!$N$5,Лист1!$Q$5)</c:f>
              <c:numCache>
                <c:formatCode>0.00%</c:formatCode>
                <c:ptCount val="5"/>
                <c:pt idx="0">
                  <c:v>4.3199969162810256E-2</c:v>
                </c:pt>
                <c:pt idx="1">
                  <c:v>3.4199497778571029E-2</c:v>
                </c:pt>
                <c:pt idx="2">
                  <c:v>4.6089998757235337E-2</c:v>
                </c:pt>
                <c:pt idx="3">
                  <c:v>4.6630517503805174E-2</c:v>
                </c:pt>
                <c:pt idx="4">
                  <c:v>4.6568880455407968E-2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DF-417E-A037-6636EAD1BCDF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(Лист1!$C$2,Лист1!$F$2,Лист1!$I$2,Лист1!$L$2,Лист1!$O$2)</c:f>
              <c:strCache>
                <c:ptCount val="5"/>
                <c:pt idx="0">
                  <c:v>2019 год (факт)</c:v>
                </c:pt>
                <c:pt idx="1">
                  <c:v>2020 год (план)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(Лист1!$E$6,Лист1!$H$6,Лист1!$K$6,Лист1!$N$6,Лист1!$Q$6)</c:f>
              <c:numCache>
                <c:formatCode>0.00%</c:formatCode>
                <c:ptCount val="5"/>
                <c:pt idx="0">
                  <c:v>0.85961179557477607</c:v>
                </c:pt>
                <c:pt idx="1">
                  <c:v>0.86793423937729608</c:v>
                </c:pt>
                <c:pt idx="2">
                  <c:v>0.8420698879252233</c:v>
                </c:pt>
                <c:pt idx="3">
                  <c:v>0.83822953938356159</c:v>
                </c:pt>
                <c:pt idx="4">
                  <c:v>0.83600274364326366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DF-417E-A037-6636EAD1B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2651600"/>
        <c:axId val="442656192"/>
        <c:axId val="0"/>
      </c:bar3DChart>
      <c:catAx>
        <c:axId val="44265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656192"/>
        <c:crosses val="autoZero"/>
        <c:auto val="1"/>
        <c:lblAlgn val="ctr"/>
        <c:lblOffset val="100"/>
        <c:noMultiLvlLbl val="0"/>
      </c:catAx>
      <c:valAx>
        <c:axId val="4426561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42651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1239291487929932"/>
          <c:y val="0.12222759783447484"/>
          <c:w val="0.18760708512070062"/>
          <c:h val="0.43140645784102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09283969348715E-2"/>
          <c:y val="5.3999914890662512E-2"/>
          <c:w val="0.39284206414789552"/>
          <c:h val="0.778554182731987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государственной молодежной политики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96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8-4BF5-9FF9-18CCFD508C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Физическое воспитание и обеспечение организации и проведения физкультурных мероприятий и массовых спортивных мероприятий и участие спортсменов Вичугского муниципального района в выездных мероприятиях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360</c:v>
                </c:pt>
                <c:pt idx="1">
                  <c:v>360</c:v>
                </c:pt>
                <c:pt idx="2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8-4BF5-9FF9-18CCFD508C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Внедрение и реализация Всероссийского физкультурно-спортивного комплекса "Готов к труду и обороне"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8-4BF5-9FF9-18CCFD508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014400"/>
        <c:axId val="129024384"/>
        <c:axId val="0"/>
      </c:bar3DChart>
      <c:catAx>
        <c:axId val="12901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024384"/>
        <c:crosses val="autoZero"/>
        <c:auto val="1"/>
        <c:lblAlgn val="ctr"/>
        <c:lblOffset val="100"/>
        <c:noMultiLvlLbl val="0"/>
      </c:catAx>
      <c:valAx>
        <c:axId val="12902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1440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50639671698496258"/>
          <c:y val="6.0285993662556887E-2"/>
          <c:w val="0.49360328301503742"/>
          <c:h val="0.89888793312600668"/>
        </c:manualLayout>
      </c:layout>
      <c:overlay val="1"/>
      <c:txPr>
        <a:bodyPr/>
        <a:lstStyle/>
        <a:p>
          <a:pPr>
            <a:defRPr sz="1200" b="0">
              <a:solidFill>
                <a:srgbClr val="996633"/>
              </a:solidFill>
              <a:latin typeface="Mazurka script" pitchFamily="2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сибиреязвенных скотомогильников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1D-4B69-A437-35FAF193B0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Отлов и содержание безнадзорных животных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dLbl>
              <c:idx val="0"/>
              <c:layout>
                <c:manualLayout>
                  <c:x val="1.3114547568245555E-2"/>
                  <c:y val="-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1D-4B69-A437-35FAF193B036}"/>
                </c:ext>
              </c:extLst>
            </c:dLbl>
            <c:dLbl>
              <c:idx val="1"/>
              <c:layout>
                <c:manualLayout>
                  <c:x val="1.6029031708798061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1D-4B69-A437-35FAF193B036}"/>
                </c:ext>
              </c:extLst>
            </c:dLbl>
            <c:dLbl>
              <c:idx val="2"/>
              <c:layout>
                <c:manualLayout>
                  <c:x val="1.0200292905598709E-2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1D-4B69-A437-35FAF193B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1D-4B69-A437-35FAF193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206144"/>
        <c:axId val="129207680"/>
        <c:axId val="0"/>
      </c:bar3DChart>
      <c:catAx>
        <c:axId val="12920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207680"/>
        <c:crosses val="autoZero"/>
        <c:auto val="1"/>
        <c:lblAlgn val="ctr"/>
        <c:lblOffset val="100"/>
        <c:noMultiLvlLbl val="0"/>
      </c:catAx>
      <c:valAx>
        <c:axId val="12920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206144"/>
        <c:crosses val="autoZero"/>
        <c:crossBetween val="between"/>
      </c:valAx>
      <c:spPr>
        <a:noFill/>
        <a:ln w="2535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98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97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253454648667087"/>
          <c:y val="0.16705817227392031"/>
          <c:w val="0.21017938978769846"/>
          <c:h val="0.78142152230971162"/>
        </c:manualLayout>
      </c:layout>
      <c:overlay val="0"/>
      <c:txPr>
        <a:bodyPr/>
        <a:lstStyle/>
        <a:p>
          <a:pPr>
            <a:defRPr sz="1996" b="0">
              <a:solidFill>
                <a:srgbClr val="C00000"/>
              </a:solidFill>
              <a:latin typeface="Mazurka script" pitchFamily="2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774729745048121"/>
          <c:y val="1.290322580645162E-2"/>
          <c:w val="0.44545866644449988"/>
          <c:h val="0.9870967741935483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Обеспечение общественного порядка и профилактика правонарушений</c:v>
                </c:pt>
                <c:pt idx="1">
                  <c:v>Реализация мер по борьбе с терроризмом, эестремизмом и организованной преступности</c:v>
                </c:pt>
                <c:pt idx="2">
                  <c:v>Осуществление отдельных государственных полномочий в сфере административных правонарушений</c:v>
                </c:pt>
                <c:pt idx="3">
                  <c:v>Осуществление полномочий по созданию и организации деятельности комиссий по делам несовершеннолетних и защите их прав</c:v>
                </c:pt>
                <c:pt idx="4">
                  <c:v>Осуществление государственных полномочий по составлению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10.25</c:v>
                </c:pt>
                <c:pt idx="3">
                  <c:v>389.44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1-41C9-9FF1-2A0B5991A2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Обеспечение общественного порядка и профилактика правонарушений</c:v>
                </c:pt>
                <c:pt idx="1">
                  <c:v>Реализация мер по борьбе с терроризмом, эестремизмом и организованной преступности</c:v>
                </c:pt>
                <c:pt idx="2">
                  <c:v>Осуществление отдельных государственных полномочий в сфере административных правонарушений</c:v>
                </c:pt>
                <c:pt idx="3">
                  <c:v>Осуществление полномочий по созданию и организации деятельности комиссий по делам несовершеннолетних и защите их прав</c:v>
                </c:pt>
                <c:pt idx="4">
                  <c:v>Осуществление государственных полномочий по составлению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10.25</c:v>
                </c:pt>
                <c:pt idx="3">
                  <c:v>389.44</c:v>
                </c:pt>
                <c:pt idx="4" formatCode="General">
                  <c:v>50.29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1-41C9-9FF1-2A0B5991A2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Обеспечение общественного порядка и профилактика правонарушений</c:v>
                </c:pt>
                <c:pt idx="1">
                  <c:v>Реализация мер по борьбе с терроризмом, эестремизмом и организованной преступности</c:v>
                </c:pt>
                <c:pt idx="2">
                  <c:v>Осуществление отдельных государственных полномочий в сфере административных правонарушений</c:v>
                </c:pt>
                <c:pt idx="3">
                  <c:v>Осуществление полномочий по созданию и организации деятельности комиссий по делам несовершеннолетних и защите их прав</c:v>
                </c:pt>
                <c:pt idx="4">
                  <c:v>Осуществление государственных полномочий по составлению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10.25</c:v>
                </c:pt>
                <c:pt idx="3">
                  <c:v>389.44</c:v>
                </c:pt>
                <c:pt idx="4" formatCode="General">
                  <c:v>50.29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1-41C9-9FF1-2A0B5991A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16864"/>
        <c:axId val="90118400"/>
        <c:axId val="0"/>
      </c:bar3DChart>
      <c:catAx>
        <c:axId val="9011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14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118400"/>
        <c:crossesAt val="0"/>
        <c:auto val="1"/>
        <c:lblAlgn val="ctr"/>
        <c:lblOffset val="100"/>
        <c:noMultiLvlLbl val="0"/>
      </c:catAx>
      <c:valAx>
        <c:axId val="9011840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9011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7">
          <a:latin typeface="Mazurka script" pitchFamily="2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"Обеспечение населения Вичугского муниципального района Ивановской области объектами инженерной инфраструктуры и услугами коммунального хозяйства"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-1.0057471264367852E-2"/>
                  <c:y val="-6.8493150684931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10-4CAF-9B4E-C8A11F4E8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2.6</c:v>
                </c:pt>
                <c:pt idx="1">
                  <c:v>0.17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0-4CAF-9B4E-C8A11F4E83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"Развитие автомобильных дорог общего пользования местного значения Вичугского муниципального района"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1636686577970854E-2"/>
                  <c:y val="-2.770233344119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10-4CAF-9B4E-C8A11F4E83C1}"/>
                </c:ext>
              </c:extLst>
            </c:dLbl>
            <c:dLbl>
              <c:idx val="1"/>
              <c:layout>
                <c:manualLayout>
                  <c:x val="8.742825179639431E-3"/>
                  <c:y val="-3.499562554680676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10-4CAF-9B4E-C8A11F4E83C1}"/>
                </c:ext>
              </c:extLst>
            </c:dLbl>
            <c:dLbl>
              <c:idx val="2"/>
              <c:layout>
                <c:manualLayout>
                  <c:x val="5.8283206402478414E-3"/>
                  <c:y val="-3.499562554680676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10-4CAF-9B4E-C8A11F4E8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11.38</c:v>
                </c:pt>
                <c:pt idx="1">
                  <c:v>12.02</c:v>
                </c:pt>
                <c:pt idx="2">
                  <c:v>12.02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10-4CAF-9B4E-C8A11F4E83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"Эффективное управление муниципальным имуществом Вичугского муниципального района"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45718470079982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10-4CAF-9B4E-C8A11F4E83C1}"/>
                </c:ext>
              </c:extLst>
            </c:dLbl>
            <c:dLbl>
              <c:idx val="1"/>
              <c:layout>
                <c:manualLayout>
                  <c:x val="1.894340111039771E-2"/>
                  <c:y val="-6.6666200061592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10-4CAF-9B4E-C8A11F4E83C1}"/>
                </c:ext>
              </c:extLst>
            </c:dLbl>
            <c:dLbl>
              <c:idx val="2"/>
              <c:layout>
                <c:manualLayout>
                  <c:x val="1.8943401110397762E-2"/>
                  <c:y val="-2.2222066687197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10-4CAF-9B4E-C8A11F4E8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3.12</c:v>
                </c:pt>
                <c:pt idx="1">
                  <c:v>3.11</c:v>
                </c:pt>
                <c:pt idx="2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10-4CAF-9B4E-C8A11F4E8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88512"/>
        <c:axId val="90571520"/>
        <c:axId val="0"/>
      </c:bar3DChart>
      <c:catAx>
        <c:axId val="1290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571520"/>
        <c:crosses val="autoZero"/>
        <c:auto val="1"/>
        <c:lblAlgn val="ctr"/>
        <c:lblOffset val="100"/>
        <c:noMultiLvlLbl val="0"/>
      </c:catAx>
      <c:valAx>
        <c:axId val="905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88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Mazurka script" pitchFamily="2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Mazurka script" pitchFamily="2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Mazurka script" pitchFamily="2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18906688388214"/>
          <c:y val="1.1820012224499335E-2"/>
          <c:w val="0.32581093311611947"/>
          <c:h val="0.9773235537338657"/>
        </c:manualLayout>
      </c:layout>
      <c:overlay val="0"/>
      <c:txPr>
        <a:bodyPr/>
        <a:lstStyle/>
        <a:p>
          <a:pPr algn="ctr">
            <a:defRPr lang="ru-RU" sz="1200" b="0" i="0" u="none" strike="noStrike" kern="1200" baseline="0">
              <a:solidFill>
                <a:prstClr val="black"/>
              </a:solidFill>
              <a:latin typeface="Mazurka script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>
          <a:latin typeface="Mazurka script" pitchFamily="2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85347985347979E-2"/>
          <c:y val="3.3195545165249661E-2"/>
          <c:w val="0.6409941449626485"/>
          <c:h val="0.823211464445605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dLbls>
            <c:dLbl>
              <c:idx val="2"/>
              <c:layout>
                <c:manualLayout>
                  <c:x val="2.9064385394665746E-3"/>
                  <c:y val="-2.469124761374735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0,96</a:t>
                    </a:r>
                  </a:p>
                  <a:p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0-4FF8-B1C2-E7162DB4A4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CC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</c:v>
                </c:pt>
                <c:pt idx="1">
                  <c:v>1.2</c:v>
                </c:pt>
                <c:pt idx="2">
                  <c:v>0.96</c:v>
                </c:pt>
                <c:pt idx="3" formatCode="0.00">
                  <c:v>0.97</c:v>
                </c:pt>
                <c:pt idx="4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0-4FF8-B1C2-E7162DB4A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реализацию программы (млн.руб.) областной бюджет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0-4FF8-B1C2-E7162DB4A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663552"/>
        <c:axId val="90681728"/>
        <c:axId val="0"/>
      </c:bar3DChart>
      <c:catAx>
        <c:axId val="906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681728"/>
        <c:crosses val="autoZero"/>
        <c:auto val="1"/>
        <c:lblAlgn val="ctr"/>
        <c:lblOffset val="100"/>
        <c:noMultiLvlLbl val="0"/>
      </c:catAx>
      <c:valAx>
        <c:axId val="906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6355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15707553222515"/>
          <c:y val="0.50122879581686419"/>
          <c:w val="0.27550131233595798"/>
          <c:h val="0.49877120418313475"/>
        </c:manualLayout>
      </c:layout>
      <c:overlay val="0"/>
      <c:spPr>
        <a:ln w="0"/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azurka script" pitchFamily="2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Долгосрочная сбалансированность и устойчивость бюджетной системы Вичугского муниципального района Ивановской области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3715541023994714E-3"/>
                  <c:y val="0.11313033952245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9-49D2-A0D1-E95884E17C5E}"/>
                </c:ext>
              </c:extLst>
            </c:dLbl>
            <c:dLbl>
              <c:idx val="1"/>
              <c:layout>
                <c:manualLayout>
                  <c:x val="4.3715541023994714E-3"/>
                  <c:y val="9.927780442072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9-49D2-A0D1-E95884E17C5E}"/>
                </c:ext>
              </c:extLst>
            </c:dLbl>
            <c:dLbl>
              <c:idx val="2"/>
              <c:layout>
                <c:manualLayout>
                  <c:x val="4.3713246244938509E-3"/>
                  <c:y val="9.9277622626540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9-49D2-A0D1-E95884E17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63AC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5.3</c:v>
                </c:pt>
                <c:pt idx="1">
                  <c:v>4.5999999999999996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C9-49D2-A0D1-E95884E17C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Совершенствование местного самоуправления в администрации Вичугского муниципального района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7.2857450195774748E-3"/>
                  <c:y val="0.16161490373838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C9-49D2-A0D1-E95884E17C5E}"/>
                </c:ext>
              </c:extLst>
            </c:dLbl>
            <c:dLbl>
              <c:idx val="1"/>
              <c:layout>
                <c:manualLayout>
                  <c:x val="8.7429934658461144E-3"/>
                  <c:y val="0.11082173516732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C9-49D2-A0D1-E95884E17C5E}"/>
                </c:ext>
              </c:extLst>
            </c:dLbl>
            <c:dLbl>
              <c:idx val="2"/>
              <c:layout>
                <c:manualLayout>
                  <c:x val="8.7431082047989342E-3"/>
                  <c:y val="8.080751522617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C9-49D2-A0D1-E95884E17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63AC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29.7</c:v>
                </c:pt>
                <c:pt idx="1">
                  <c:v>29.9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C9-49D2-A0D1-E95884E17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68064"/>
        <c:axId val="129369600"/>
        <c:axId val="0"/>
      </c:bar3DChart>
      <c:catAx>
        <c:axId val="1293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F0"/>
                </a:solidFill>
              </a:defRPr>
            </a:pPr>
            <a:endParaRPr lang="ru-RU"/>
          </a:p>
        </c:txPr>
        <c:crossAx val="129369600"/>
        <c:crosses val="autoZero"/>
        <c:auto val="1"/>
        <c:lblAlgn val="ctr"/>
        <c:lblOffset val="100"/>
        <c:noMultiLvlLbl val="0"/>
      </c:catAx>
      <c:valAx>
        <c:axId val="12936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368064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6219840199533064"/>
          <c:y val="0.15539961554101542"/>
          <c:w val="0.32905845332869366"/>
          <c:h val="0.77924328120956765"/>
        </c:manualLayout>
      </c:layout>
      <c:overlay val="0"/>
      <c:txPr>
        <a:bodyPr/>
        <a:lstStyle/>
        <a:p>
          <a:pPr>
            <a:defRPr sz="1600">
              <a:solidFill>
                <a:srgbClr val="00B0F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9">
          <a:latin typeface="Mazurka script" pitchFamily="2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6699"/>
              </a:solidFill>
            </c:spPr>
            <c:extLst>
              <c:ext xmlns:c16="http://schemas.microsoft.com/office/drawing/2014/chart" uri="{C3380CC4-5D6E-409C-BE32-E72D297353CC}">
                <c16:uniqueId val="{00000000-91DA-4FDA-938E-C6B0271937AD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1-91DA-4FDA-938E-C6B0271937AD}"/>
              </c:ext>
            </c:extLst>
          </c:dPt>
          <c:dPt>
            <c:idx val="2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2-91DA-4FDA-938E-C6B027193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  <a:latin typeface="Mazurka script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29731.8</c:v>
                </c:pt>
                <c:pt idx="1">
                  <c:v>29944.7</c:v>
                </c:pt>
                <c:pt idx="2">
                  <c:v>29944.7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DA-4FDA-938E-C6B02719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1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Mazurka script" pitchFamily="2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17506347985583"/>
          <c:y val="0.11001775720226818"/>
          <c:w val="0.74381087578792537"/>
          <c:h val="0.460756844287216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9756817982378717E-3"/>
                  <c:y val="1.422218638679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6E-4FBD-A285-F0B94FEB072B}"/>
                </c:ext>
              </c:extLst>
            </c:dLbl>
            <c:dLbl>
              <c:idx val="2"/>
              <c:layout>
                <c:manualLayout>
                  <c:x val="8.963522697356896E-3"/>
                  <c:y val="-1.317959933749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6E-4FBD-A285-F0B94FEB07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Организация управления муниципальными финансами Вичугского муниципального района</c:v>
                </c:pt>
                <c:pt idx="1">
                  <c:v>Обеспечение финансирования непредвиденных расходов бюджета Вичугского муниципального района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5154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E-4FBD-A285-F0B94FEB07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6E-4FBD-A285-F0B94FEB07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Организация управления муниципальными финансами Вичугского муниципального района</c:v>
                </c:pt>
                <c:pt idx="1">
                  <c:v>Обеспечение финансирования непредвиденных расходов бюджета Вичугского муниципального района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4531.8999999999996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6E-4FBD-A285-F0B94FEB07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6E-4FBD-A285-F0B94FEB072B}"/>
                </c:ext>
              </c:extLst>
            </c:dLbl>
            <c:dLbl>
              <c:idx val="1"/>
              <c:layout>
                <c:manualLayout>
                  <c:x val="4.0335852138106004E-2"/>
                  <c:y val="-4.7958071053445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6E-4FBD-A285-F0B94FEB07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6E-4FBD-A285-F0B94FEB07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Организация управления муниципальными финансами Вичугского муниципального района</c:v>
                </c:pt>
                <c:pt idx="1">
                  <c:v>Обеспечение финансирования непредвиденных расходов бюджета Вичугского муниципального района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4531.8999999999996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6E-4FBD-A285-F0B94FEB0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112192"/>
        <c:axId val="91114496"/>
        <c:axId val="0"/>
      </c:bar3DChart>
      <c:catAx>
        <c:axId val="911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114496"/>
        <c:crosses val="autoZero"/>
        <c:auto val="1"/>
        <c:lblAlgn val="ctr"/>
        <c:lblOffset val="100"/>
        <c:noMultiLvlLbl val="0"/>
      </c:catAx>
      <c:valAx>
        <c:axId val="91114496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11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08618162402521"/>
          <c:y val="0.2138218071008339"/>
          <c:w val="8.6413843372674826E-2"/>
          <c:h val="0.71996699101426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21-4881-B436-07FF9EF3E663}"/>
                </c:ext>
              </c:extLst>
            </c:dLbl>
            <c:dLbl>
              <c:idx val="1"/>
              <c:layout>
                <c:manualLayout>
                  <c:x val="-4.5751636341497523E-2"/>
                  <c:y val="-5.86387386207083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21-4881-B436-07FF9EF3E663}"/>
                </c:ext>
              </c:extLst>
            </c:dLbl>
            <c:dLbl>
              <c:idx val="2"/>
              <c:layout>
                <c:manualLayout>
                  <c:x val="8.2352945414695358E-2"/>
                  <c:y val="-5.37521770689826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21-4881-B436-07FF9EF3E6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1-4881-B436-07FF9EF3E6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900</c:v>
                </c:pt>
                <c:pt idx="2">
                  <c:v>1000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21-4881-B436-07FF9EF3E6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обслуживание долга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3.050109089433161E-3"/>
                  <c:y val="-5.13088962931198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21-4881-B436-07FF9EF3E663}"/>
                </c:ext>
              </c:extLst>
            </c:dLbl>
            <c:dLbl>
              <c:idx val="1"/>
              <c:layout>
                <c:manualLayout>
                  <c:x val="-5.185185452036376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21-4881-B436-07FF9EF3E663}"/>
                </c:ext>
              </c:extLst>
            </c:dLbl>
            <c:dLbl>
              <c:idx val="2"/>
              <c:layout>
                <c:manualLayout>
                  <c:x val="6.5577345422812947E-2"/>
                  <c:y val="4.886561551725697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21-4881-B436-07FF9EF3E663}"/>
                </c:ext>
              </c:extLst>
            </c:dLbl>
            <c:dLbl>
              <c:idx val="3"/>
              <c:layout>
                <c:manualLayout>
                  <c:x val="-1.5250545447165862E-3"/>
                  <c:y val="-6.3525300172434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521-4881-B436-07FF9EF3E6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100</c:v>
                </c:pt>
                <c:pt idx="2">
                  <c:v>41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21-4881-B436-07FF9EF3E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861120"/>
        <c:axId val="129862656"/>
        <c:axId val="0"/>
      </c:bar3DChart>
      <c:catAx>
        <c:axId val="1298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862656"/>
        <c:crosses val="autoZero"/>
        <c:auto val="1"/>
        <c:lblAlgn val="ctr"/>
        <c:lblOffset val="100"/>
        <c:noMultiLvlLbl val="0"/>
      </c:catAx>
      <c:valAx>
        <c:axId val="12986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61120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2019 год (факт)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071290944123313E-3"/>
                  <c:y val="0.3147540983606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C-4A64-AF18-BBC99E467F97}"/>
                </c:ext>
              </c:extLst>
            </c:dLbl>
            <c:dLbl>
              <c:idx val="1"/>
              <c:layout>
                <c:manualLayout>
                  <c:x val="5.780346820809178E-3"/>
                  <c:y val="0.19672131147540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C-4A64-AF18-BBC99E46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Лист1!$D$4:$D$5</c:f>
              <c:numCache>
                <c:formatCode>#,##0.0</c:formatCode>
                <c:ptCount val="2"/>
                <c:pt idx="0">
                  <c:v>27476.3</c:v>
                </c:pt>
                <c:pt idx="1">
                  <c:v>12213.1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236C-4A64-AF18-BBC99E467F97}"/>
            </c:ext>
          </c:extLst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2020 год (план)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60693641618497E-2"/>
                  <c:y val="0.31038251366120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C-4A64-AF18-BBC99E467F97}"/>
                </c:ext>
              </c:extLst>
            </c:dLbl>
            <c:dLbl>
              <c:idx val="1"/>
              <c:layout>
                <c:manualLayout>
                  <c:x val="5.780346820809178E-3"/>
                  <c:y val="0.20109289617486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6C-4A64-AF18-BBC99E46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Лист1!$G$4:$G$5</c:f>
              <c:numCache>
                <c:formatCode>#,##0.0</c:formatCode>
                <c:ptCount val="2"/>
                <c:pt idx="0">
                  <c:v>30553.8</c:v>
                </c:pt>
                <c:pt idx="1">
                  <c:v>10677.1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236C-4A64-AF18-BBC99E467F97}"/>
            </c:ext>
          </c:extLst>
        </c:ser>
        <c:ser>
          <c:idx val="2"/>
          <c:order val="2"/>
          <c:tx>
            <c:strRef>
              <c:f>Лист1!$I$2</c:f>
              <c:strCache>
                <c:ptCount val="1"/>
                <c:pt idx="0">
                  <c:v>2021 год (прогноз)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67822736030828E-3"/>
                  <c:y val="0.30163934426229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6C-4A64-AF18-BBC99E467F97}"/>
                </c:ext>
              </c:extLst>
            </c:dLbl>
            <c:dLbl>
              <c:idx val="1"/>
              <c:layout>
                <c:manualLayout>
                  <c:x val="1.1560693641618497E-2"/>
                  <c:y val="0.21857923497267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C-4A64-AF18-BBC99E46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Лист1!$J$4:$J$5</c:f>
              <c:numCache>
                <c:formatCode>#,##0.0</c:formatCode>
                <c:ptCount val="2"/>
                <c:pt idx="0">
                  <c:v>29697.7</c:v>
                </c:pt>
                <c:pt idx="1">
                  <c:v>12238.6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236C-4A64-AF18-BBC99E467F97}"/>
            </c:ext>
          </c:extLst>
        </c:ser>
        <c:ser>
          <c:idx val="3"/>
          <c:order val="3"/>
          <c:tx>
            <c:strRef>
              <c:f>Лист1!$L$2</c:f>
              <c:strCache>
                <c:ptCount val="1"/>
                <c:pt idx="0">
                  <c:v>2022 год (прогноз)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339113680154135E-3"/>
                  <c:y val="0.40655737704918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6C-4A64-AF18-BBC99E467F97}"/>
                </c:ext>
              </c:extLst>
            </c:dLbl>
            <c:dLbl>
              <c:idx val="1"/>
              <c:layout>
                <c:manualLayout>
                  <c:x val="7.7071290944123313E-3"/>
                  <c:y val="0.22295081967213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6C-4A64-AF18-BBC99E46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Лист1!$M$4:$M$5</c:f>
              <c:numCache>
                <c:formatCode>#,##0.0</c:formatCode>
                <c:ptCount val="2"/>
                <c:pt idx="0">
                  <c:v>30258.799999999999</c:v>
                </c:pt>
                <c:pt idx="1">
                  <c:v>12254.5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B-236C-4A64-AF18-BBC99E467F97}"/>
            </c:ext>
          </c:extLst>
        </c:ser>
        <c:ser>
          <c:idx val="4"/>
          <c:order val="4"/>
          <c:tx>
            <c:strRef>
              <c:f>Лист1!$O$2</c:f>
              <c:strCache>
                <c:ptCount val="1"/>
                <c:pt idx="0">
                  <c:v>2023 год (прогноз)</c:v>
                </c:pt>
              </c:strCache>
            </c:strRef>
          </c:tx>
          <c:spPr>
            <a:solidFill>
              <a:srgbClr val="E325B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071290944123313E-3"/>
                  <c:y val="0.37595628415300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6C-4A64-AF18-BBC99E467F97}"/>
                </c:ext>
              </c:extLst>
            </c:dLbl>
            <c:dLbl>
              <c:idx val="1"/>
              <c:layout>
                <c:manualLayout>
                  <c:x val="1.1560693641618497E-2"/>
                  <c:y val="0.20546448087431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6C-4A64-AF18-BBC99E467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Лист1!$P$4:$P$5</c:f>
              <c:numCache>
                <c:formatCode>#,##0.0</c:formatCode>
                <c:ptCount val="2"/>
                <c:pt idx="0">
                  <c:v>30942.400000000001</c:v>
                </c:pt>
                <c:pt idx="1">
                  <c:v>12270.9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E-236C-4A64-AF18-BBC99E467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378936"/>
        <c:axId val="191383200"/>
        <c:axId val="0"/>
      </c:bar3DChart>
      <c:catAx>
        <c:axId val="19137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383200"/>
        <c:crosses val="autoZero"/>
        <c:auto val="1"/>
        <c:lblAlgn val="ctr"/>
        <c:lblOffset val="100"/>
        <c:noMultiLvlLbl val="0"/>
      </c:catAx>
      <c:valAx>
        <c:axId val="1913832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9137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48837103454553"/>
          <c:y val="0.20191110537412327"/>
          <c:w val="0.16795093532383595"/>
          <c:h val="0.62240695322920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  <a:ln cap="sq" cmpd="dbl">
              <a:solidFill>
                <a:srgbClr val="00B0F0">
                  <a:alpha val="84000"/>
                </a:srgbClr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softEdge rad="1651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6.8444209147909925E-3"/>
                  <c:y val="-2.59854364267384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9F-4456-BC94-50FF8FD8BF86}"/>
                </c:ext>
              </c:extLst>
            </c:dLbl>
            <c:dLbl>
              <c:idx val="1"/>
              <c:layout>
                <c:manualLayout>
                  <c:x val="-6.8444209147910202E-3"/>
                  <c:y val="-6.924268288547491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9F-4456-BC94-50FF8FD8BF86}"/>
                </c:ext>
              </c:extLst>
            </c:dLbl>
            <c:dLbl>
              <c:idx val="2"/>
              <c:layout>
                <c:manualLayout>
                  <c:x val="-2.577871028060486E-3"/>
                  <c:y val="-1.6630432017816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9F-4456-BC94-50FF8FD8BF86}"/>
                </c:ext>
              </c:extLst>
            </c:dLbl>
            <c:dLbl>
              <c:idx val="3"/>
              <c:layout>
                <c:manualLayout>
                  <c:x val="9.5500001429569409E-3"/>
                  <c:y val="-1.4101131058028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9F-4456-BC94-50FF8FD8BF86}"/>
                </c:ext>
              </c:extLst>
            </c:dLbl>
            <c:dLbl>
              <c:idx val="4"/>
              <c:layout>
                <c:manualLayout>
                  <c:x val="5.507416129545673E-3"/>
                  <c:y val="-1.3958229704828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9F-4456-BC94-50FF8FD8B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(Лист1!$C$2,Лист1!$F$2,Лист1!$I$2,Лист1!$L$2,Лист1!$O$2)</c:f>
              <c:strCache>
                <c:ptCount val="5"/>
                <c:pt idx="0">
                  <c:v>2019 год (факт)</c:v>
                </c:pt>
                <c:pt idx="1">
                  <c:v>2020 год (план)</c:v>
                </c:pt>
                <c:pt idx="2">
                  <c:v>2021 год (прогноз)</c:v>
                </c:pt>
                <c:pt idx="3">
                  <c:v>2022 год (прогноз)</c:v>
                </c:pt>
                <c:pt idx="4">
                  <c:v>2023 год (прогноз)</c:v>
                </c:pt>
              </c:strCache>
            </c:strRef>
          </c:cat>
          <c:val>
            <c:numRef>
              <c:f>(Лист1!$D$6,Лист1!$G$6,Лист1!$J$6,Лист1!$M$6,Лист1!$P$6)</c:f>
              <c:numCache>
                <c:formatCode>#,##0.0</c:formatCode>
                <c:ptCount val="5"/>
                <c:pt idx="0">
                  <c:v>243022.2</c:v>
                </c:pt>
                <c:pt idx="1">
                  <c:v>270968.5</c:v>
                </c:pt>
                <c:pt idx="2">
                  <c:v>223600.7</c:v>
                </c:pt>
                <c:pt idx="3">
                  <c:v>220286.7</c:v>
                </c:pt>
                <c:pt idx="4">
                  <c:v>220286.7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9F-4456-BC94-50FF8FD8BF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5613536"/>
        <c:axId val="295611240"/>
      </c:barChart>
      <c:catAx>
        <c:axId val="2956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611240"/>
        <c:crosses val="autoZero"/>
        <c:auto val="1"/>
        <c:lblAlgn val="ctr"/>
        <c:lblOffset val="100"/>
        <c:noMultiLvlLbl val="0"/>
      </c:catAx>
      <c:valAx>
        <c:axId val="29561124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956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934796605357615"/>
          <c:y val="0.9342428692133623"/>
          <c:w val="0.51945404862815081"/>
          <c:h val="5.1833239289201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27676356570842E-2"/>
          <c:y val="9.6133550873708243E-2"/>
          <c:w val="0.54378768347175432"/>
          <c:h val="0.90386644912629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</c:spPr>
            <c:extLst>
              <c:ext xmlns:c16="http://schemas.microsoft.com/office/drawing/2014/chart" uri="{C3380CC4-5D6E-409C-BE32-E72D297353CC}">
                <c16:uniqueId val="{00000000-E9AB-4952-83A3-468CDAFEE379}"/>
              </c:ext>
            </c:extLst>
          </c:dPt>
          <c:dPt>
            <c:idx val="2"/>
            <c:bubble3D val="0"/>
            <c:spPr>
              <a:solidFill>
                <a:srgbClr val="2FF15D"/>
              </a:solidFill>
            </c:spPr>
            <c:extLst>
              <c:ext xmlns:c16="http://schemas.microsoft.com/office/drawing/2014/chart" uri="{C3380CC4-5D6E-409C-BE32-E72D297353CC}">
                <c16:uniqueId val="{00000001-E9AB-4952-83A3-468CDAFEE37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E9AB-4952-83A3-468CDAFEE379}"/>
              </c:ext>
            </c:extLst>
          </c:dPt>
          <c:dPt>
            <c:idx val="4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3-E9AB-4952-83A3-468CDAFEE379}"/>
              </c:ext>
            </c:extLst>
          </c:dPt>
          <c:dPt>
            <c:idx val="5"/>
            <c:bubble3D val="0"/>
            <c:spPr>
              <a:solidFill>
                <a:srgbClr val="CC00CC"/>
              </a:solidFill>
            </c:spPr>
            <c:extLst>
              <c:ext xmlns:c16="http://schemas.microsoft.com/office/drawing/2014/chart" uri="{C3380CC4-5D6E-409C-BE32-E72D297353CC}">
                <c16:uniqueId val="{00000004-E9AB-4952-83A3-468CDAFEE379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E9AB-4952-83A3-468CDAFEE379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E9AB-4952-83A3-468CDAFEE379}"/>
              </c:ext>
            </c:extLst>
          </c:dPt>
          <c:dLbls>
            <c:dLbl>
              <c:idx val="0"/>
              <c:layout>
                <c:manualLayout>
                  <c:x val="6.1214249531942409E-3"/>
                  <c:y val="4.804426473717812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B-4952-83A3-468CDAFEE379}"/>
                </c:ext>
              </c:extLst>
            </c:dLbl>
            <c:dLbl>
              <c:idx val="1"/>
              <c:layout>
                <c:manualLayout>
                  <c:x val="9.7141259949677053E-2"/>
                  <c:y val="-0.1057051382090752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AB-4952-83A3-468CDAFEE379}"/>
                </c:ext>
              </c:extLst>
            </c:dLbl>
            <c:dLbl>
              <c:idx val="2"/>
              <c:layout>
                <c:manualLayout>
                  <c:x val="0.12110538449361244"/>
                  <c:y val="-5.765822515428842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B-4952-83A3-468CDAFEE379}"/>
                </c:ext>
              </c:extLst>
            </c:dLbl>
            <c:dLbl>
              <c:idx val="3"/>
              <c:layout>
                <c:manualLayout>
                  <c:x val="0.13391851885825204"/>
                  <c:y val="-1.921940838476286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B-4952-83A3-468CDAFEE379}"/>
                </c:ext>
              </c:extLst>
            </c:dLbl>
            <c:dLbl>
              <c:idx val="4"/>
              <c:layout>
                <c:manualLayout>
                  <c:x val="7.80485095727783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B-4952-83A3-468CDAFEE379}"/>
                </c:ext>
              </c:extLst>
            </c:dLbl>
            <c:dLbl>
              <c:idx val="5"/>
              <c:layout>
                <c:manualLayout>
                  <c:x val="-0.13278921678696345"/>
                  <c:y val="-9.12916696223782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B-4952-83A3-468CDAFEE379}"/>
                </c:ext>
              </c:extLst>
            </c:dLbl>
            <c:dLbl>
              <c:idx val="6"/>
              <c:layout>
                <c:manualLayout>
                  <c:x val="-0.10094308046701229"/>
                  <c:y val="-0.1681677898370823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B-4952-83A3-468CDAFEE379}"/>
                </c:ext>
              </c:extLst>
            </c:dLbl>
            <c:dLbl>
              <c:idx val="7"/>
              <c:layout>
                <c:manualLayout>
                  <c:x val="7.7769000766259283E-2"/>
                  <c:y val="-0.1393393393393405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B-4952-83A3-468CDAFEE379}"/>
                </c:ext>
              </c:extLst>
            </c:dLbl>
            <c:dLbl>
              <c:idx val="8"/>
              <c:layout>
                <c:manualLayout>
                  <c:x val="-3.2187897291438812E-3"/>
                  <c:y val="-0.15375299709157991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B-4952-83A3-468CDAFEE37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0.13922170266290573</c:v>
                </c:pt>
                <c:pt idx="1">
                  <c:v>8.3227572805296432E-4</c:v>
                </c:pt>
                <c:pt idx="2">
                  <c:v>4.6201465897407895E-2</c:v>
                </c:pt>
                <c:pt idx="3">
                  <c:v>1.1375274255565138E-2</c:v>
                </c:pt>
                <c:pt idx="4">
                  <c:v>0.76619868877030317</c:v>
                </c:pt>
                <c:pt idx="5">
                  <c:v>1.6737584592730958E-2</c:v>
                </c:pt>
                <c:pt idx="6">
                  <c:v>1.7286414586291175E-2</c:v>
                </c:pt>
                <c:pt idx="7">
                  <c:v>2.1465935067429397E-3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AB-4952-83A3-468CDAFEE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68205565980864802"/>
          <c:y val="4.0819275968882282E-2"/>
          <c:w val="0.30575862115665464"/>
          <c:h val="0.9060375020689981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2334047160021"/>
          <c:y val="3.411087236484784E-2"/>
          <c:w val="0.83108987240803012"/>
          <c:h val="0.52210763179260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793163302444094E-2"/>
                  <c:y val="2.3188328176314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34985,8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1-45FE-BAE9-F9F3A4D0770E}"/>
                </c:ext>
              </c:extLst>
            </c:dLbl>
            <c:dLbl>
              <c:idx val="1"/>
              <c:layout>
                <c:manualLayout>
                  <c:x val="-8.9588174360984305E-2"/>
                  <c:y val="-5.0241377715347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209922,7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45FE-BAE9-F9F3A4D0770E}"/>
                </c:ext>
              </c:extLst>
            </c:dLbl>
            <c:dLbl>
              <c:idx val="2"/>
              <c:layout>
                <c:manualLayout>
                  <c:x val="4.1994456731711309E-2"/>
                  <c:y val="2.89854102203925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1-45FE-BAE9-F9F3A4D0770E}"/>
                </c:ext>
              </c:extLst>
            </c:dLbl>
            <c:dLbl>
              <c:idx val="3"/>
              <c:layout>
                <c:manualLayout>
                  <c:x val="3.0795934936588245E-2"/>
                  <c:y val="6.376790248486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1-45FE-BAE9-F9F3A4D07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Местное самоуправление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Развитие экономического потенциала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34985.800000000003</c:v>
                </c:pt>
                <c:pt idx="1">
                  <c:v>209922.7</c:v>
                </c:pt>
                <c:pt idx="2">
                  <c:v>17099.3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1-45FE-BAE9-F9F3A4D077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988913463422826E-2"/>
                  <c:y val="-7.72944272543802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34576,6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1-45FE-BAE9-F9F3A4D0770E}"/>
                </c:ext>
              </c:extLst>
            </c:dLbl>
            <c:dLbl>
              <c:idx val="1"/>
              <c:layout>
                <c:manualLayout>
                  <c:x val="-0.10778577227805956"/>
                  <c:y val="-1.35265247695165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205992,1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1-45FE-BAE9-F9F3A4D0770E}"/>
                </c:ext>
              </c:extLst>
            </c:dLbl>
            <c:dLbl>
              <c:idx val="2"/>
              <c:layout>
                <c:manualLayout>
                  <c:x val="-7.5590022117080546E-2"/>
                  <c:y val="-3.8647213627190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15302,1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1-45FE-BAE9-F9F3A4D0770E}"/>
                </c:ext>
              </c:extLst>
            </c:dLbl>
            <c:dLbl>
              <c:idx val="3"/>
              <c:layout>
                <c:manualLayout>
                  <c:x val="7.1390576443909323E-2"/>
                  <c:y val="9.661803406797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1-45FE-BAE9-F9F3A4D07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Местное самоуправление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Развитие экономического потенциала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34576.6</c:v>
                </c:pt>
                <c:pt idx="1">
                  <c:v>205992.1</c:v>
                </c:pt>
                <c:pt idx="2">
                  <c:v>15302.1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81-45FE-BAE9-F9F3A4D077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996304487807634E-2"/>
                  <c:y val="-5.02413777153471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34576,6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1-45FE-BAE9-F9F3A4D0770E}"/>
                </c:ext>
              </c:extLst>
            </c:dLbl>
            <c:dLbl>
              <c:idx val="1"/>
              <c:layout>
                <c:manualLayout>
                  <c:x val="-8.5388728687813192E-2"/>
                  <c:y val="-1.73912461322355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203309,1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1-45FE-BAE9-F9F3A4D0770E}"/>
                </c:ext>
              </c:extLst>
            </c:dLbl>
            <c:dLbl>
              <c:idx val="2"/>
              <c:layout>
                <c:manualLayout>
                  <c:x val="3.3595565385369133E-2"/>
                  <c:y val="-5.9903181122144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15285,1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1-45FE-BAE9-F9F3A4D0770E}"/>
                </c:ext>
              </c:extLst>
            </c:dLbl>
            <c:dLbl>
              <c:idx val="3"/>
              <c:layout>
                <c:manualLayout>
                  <c:x val="8.6788543912203545E-2"/>
                  <c:y val="-5.217373839670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1-45FE-BAE9-F9F3A4D07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Местное самоуправление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Развитие экономического потенциала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34576.6</c:v>
                </c:pt>
                <c:pt idx="1">
                  <c:v>203309.1</c:v>
                </c:pt>
                <c:pt idx="2">
                  <c:v>15285.1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81-45FE-BAE9-F9F3A4D07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155584"/>
        <c:axId val="123302656"/>
        <c:axId val="0"/>
      </c:bar3DChart>
      <c:catAx>
        <c:axId val="12315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02656"/>
        <c:crosses val="autoZero"/>
        <c:auto val="1"/>
        <c:lblAlgn val="ctr"/>
        <c:lblOffset val="100"/>
        <c:noMultiLvlLbl val="0"/>
      </c:catAx>
      <c:valAx>
        <c:axId val="12330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5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3281503790652"/>
          <c:y val="5.1417837845404518E-2"/>
          <c:w val="0.12594873069975104"/>
          <c:h val="0.374945582183151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117678055246138E-3"/>
                  <c:y val="6.952377967039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C-4F57-9D65-437DA2C2DA7E}"/>
                </c:ext>
              </c:extLst>
            </c:dLbl>
            <c:dLbl>
              <c:idx val="1"/>
              <c:layout>
                <c:manualLayout>
                  <c:x val="1.3114662307198398E-2"/>
                  <c:y val="0.1777765334975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C-4F57-9D65-437DA2C2D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"Развитие малого и среднего предпринимательства в Вичугском муниципальном районе"</c:v>
                </c:pt>
                <c:pt idx="1">
                  <c:v> "Развитие сельского хозяйства и регулирование рынков сельскохозяйственной продукции, сырья и продовольствия  в Вичугском муниципальном районе"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C-4F57-9D65-437DA2C2DA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027503555969011E-3"/>
                  <c:y val="6.296291611696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C-4F57-9D65-437DA2C2DA7E}"/>
                </c:ext>
              </c:extLst>
            </c:dLbl>
            <c:dLbl>
              <c:idx val="1"/>
              <c:layout>
                <c:manualLayout>
                  <c:x val="1.1657477606398615E-2"/>
                  <c:y val="0.1777765334975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9C-4F57-9D65-437DA2C2D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"Развитие малого и среднего предпринимательства в Вичугском муниципальном районе"</c:v>
                </c:pt>
                <c:pt idx="1">
                  <c:v> "Развитие сельского хозяйства и регулирование рынков сельскохозяйственной продукции, сырья и продовольствия  в Вичугском муниципальном районе"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9C-4F57-9D65-437DA2C2DA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166560369646681E-2"/>
                  <c:y val="6.486769478153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C-4F57-9D65-437DA2C2DA7E}"/>
                </c:ext>
              </c:extLst>
            </c:dLbl>
            <c:dLbl>
              <c:idx val="1"/>
              <c:layout>
                <c:manualLayout>
                  <c:x val="1.0200292905598717E-2"/>
                  <c:y val="0.1777765334975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9C-4F57-9D65-437DA2C2D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"Развитие малого и среднего предпринимательства в Вичугском муниципальном районе"</c:v>
                </c:pt>
                <c:pt idx="1">
                  <c:v> "Развитие сельского хозяйства и регулирование рынков сельскохозяйственной продукции, сырья и продовольствия  в Вичугском муниципальном районе"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9C-4F57-9D65-437DA2C2D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80928"/>
        <c:axId val="123182464"/>
        <c:axId val="0"/>
      </c:bar3DChart>
      <c:catAx>
        <c:axId val="12318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4" b="0">
                <a:latin typeface="Mazurka script" pitchFamily="2" charset="0"/>
              </a:defRPr>
            </a:pPr>
            <a:endParaRPr lang="ru-RU"/>
          </a:p>
        </c:txPr>
        <c:crossAx val="123182464"/>
        <c:crosses val="autoZero"/>
        <c:auto val="1"/>
        <c:lblAlgn val="ctr"/>
        <c:lblOffset val="100"/>
        <c:noMultiLvlLbl val="0"/>
      </c:catAx>
      <c:valAx>
        <c:axId val="12318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80928"/>
        <c:crosses val="autoZero"/>
        <c:crossBetween val="between"/>
      </c:valAx>
      <c:spPr>
        <a:noFill/>
        <a:ln w="25292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2002247898455"/>
          <c:y val="2.2359254610268491E-2"/>
          <c:w val="0.87314396450888299"/>
          <c:h val="0.91976227420479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системы образования Вичугского муниципального района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193.53</c:v>
                </c:pt>
                <c:pt idx="1">
                  <c:v>189.49</c:v>
                </c:pt>
                <c:pt idx="2">
                  <c:v>186.81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6-4043-84A7-0A1EA7264E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культуры и искусства в Вичугском районе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15.07</c:v>
                </c:pt>
                <c:pt idx="1">
                  <c:v>15.41</c:v>
                </c:pt>
                <c:pt idx="2">
                  <c:v>15.14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6-4043-84A7-0A1EA7264E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молодежной политики, физической культуры и спорта Вичугского муниципального района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0.66</c:v>
                </c:pt>
                <c:pt idx="1">
                  <c:v>0.45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6-4043-84A7-0A1EA7264E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 Вичугского муниципального района Ивановской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6-4043-84A7-0A1EA7264E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Профилактика правонарушений и обеспечение безопасности граждан Вичугского муниципального района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0.42</c:v>
                </c:pt>
                <c:pt idx="1">
                  <c:v>0.47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76-4043-84A7-0A1EA7264E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Гражданская оборона, защита населения и территорий Вичугского муниципального района от чрезвычайных ситуаций и ликвидации их последствий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#,##0.00</c:formatCode>
                <c:ptCount val="3"/>
                <c:pt idx="0">
                  <c:v>0.21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76-4043-84A7-0A1EA7264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546624"/>
        <c:axId val="123560704"/>
      </c:barChart>
      <c:catAx>
        <c:axId val="1235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560704"/>
        <c:crosses val="autoZero"/>
        <c:auto val="1"/>
        <c:lblAlgn val="ctr"/>
        <c:lblOffset val="100"/>
        <c:noMultiLvlLbl val="0"/>
      </c:catAx>
      <c:valAx>
        <c:axId val="12356070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2354662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78770889567674984"/>
          <c:y val="3.3950256198306279E-2"/>
          <c:w val="0.21229110432325021"/>
          <c:h val="0.80082163288125485"/>
        </c:manualLayout>
      </c:layout>
      <c:overlay val="0"/>
      <c:txPr>
        <a:bodyPr/>
        <a:lstStyle/>
        <a:p>
          <a:pPr>
            <a:defRPr sz="873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5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114754098360656E-2"/>
                  <c:y val="-1.653877255509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6A-42D3-BD82-B6688BFCA8CA}"/>
                </c:ext>
              </c:extLst>
            </c:dLbl>
            <c:dLbl>
              <c:idx val="1"/>
              <c:layout>
                <c:manualLayout>
                  <c:x val="2.9143897996356961E-2"/>
                  <c:y val="2.89395965638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6A-42D3-BD82-B6688BFCA8CA}"/>
                </c:ext>
              </c:extLst>
            </c:dLbl>
            <c:dLbl>
              <c:idx val="2"/>
              <c:layout>
                <c:manualLayout>
                  <c:x val="3.205828779599261E-2"/>
                  <c:y val="4.134237381714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6A-42D3-BD82-B6688BFCA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98" b="1" i="0" u="none" strike="noStrike" kern="1200" baseline="0">
                    <a:solidFill>
                      <a:srgbClr val="C00000"/>
                    </a:solidFill>
                    <a:latin typeface="Mazurka scrip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</c:v>
                </c:pt>
                <c:pt idx="1">
                  <c:v>8.4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6A-42D3-BD82-B6688BFCA8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601092896174915E-2"/>
                  <c:y val="0.18191119769048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6A-42D3-BD82-B6688BFCA8CA}"/>
                </c:ext>
              </c:extLst>
            </c:dLbl>
            <c:dLbl>
              <c:idx val="1"/>
              <c:layout>
                <c:manualLayout>
                  <c:x val="-1.6029143897996357E-2"/>
                  <c:y val="0.23152360886668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A-42D3-BD82-B6688BFCA8CA}"/>
                </c:ext>
              </c:extLst>
            </c:dLbl>
            <c:dLbl>
              <c:idx val="2"/>
              <c:layout>
                <c:manualLayout>
                  <c:x val="-1.0200364298724954E-2"/>
                  <c:y val="0.23565797646470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6A-42D3-BD82-B6688BFCA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98" b="1" i="0" u="none" strike="noStrike" kern="1200" baseline="0">
                    <a:solidFill>
                      <a:schemeClr val="tx1"/>
                    </a:solidFill>
                    <a:latin typeface="Mazurka scrip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112.7</c:v>
                </c:pt>
                <c:pt idx="1">
                  <c:v>112.6</c:v>
                </c:pt>
                <c:pt idx="2">
                  <c:v>112.6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6A-42D3-BD82-B6688BFCA8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315118397085558E-2"/>
                  <c:y val="-4.134367598017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F2-4DF9-B8A0-6C5E57EB4666}"/>
                </c:ext>
              </c:extLst>
            </c:dLbl>
            <c:dLbl>
              <c:idx val="1"/>
              <c:layout>
                <c:manualLayout>
                  <c:x val="3.7887067395264117E-2"/>
                  <c:y val="4.1343675980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F2-4DF9-B8A0-6C5E57EB4666}"/>
                </c:ext>
              </c:extLst>
            </c:dLbl>
            <c:dLbl>
              <c:idx val="2"/>
              <c:layout>
                <c:manualLayout>
                  <c:x val="4.3715846994535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F2-4DF9-B8A0-6C5E57EB4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8" b="1" i="0" u="none" strike="noStrike" kern="1200" baseline="0">
                    <a:solidFill>
                      <a:srgbClr val="00B050"/>
                    </a:solidFill>
                    <a:latin typeface="Mazurka script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66.8</c:v>
                </c:pt>
                <c:pt idx="1">
                  <c:v>68.400000000000006</c:v>
                </c:pt>
                <c:pt idx="2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2-4DF9-B8A0-6C5E57E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54528"/>
        <c:axId val="123656064"/>
        <c:axId val="123553536"/>
      </c:bar3DChart>
      <c:catAx>
        <c:axId val="1236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baseline="0">
                <a:solidFill>
                  <a:srgbClr val="CC66FF"/>
                </a:solidFill>
                <a:latin typeface="Mazurka script" pitchFamily="2" charset="0"/>
                <a:ea typeface="+mn-ea"/>
                <a:cs typeface="+mn-cs"/>
              </a:defRPr>
            </a:pPr>
            <a:endParaRPr lang="ru-RU"/>
          </a:p>
        </c:txPr>
        <c:crossAx val="123656064"/>
        <c:crosses val="autoZero"/>
        <c:auto val="1"/>
        <c:lblAlgn val="ctr"/>
        <c:lblOffset val="100"/>
        <c:noMultiLvlLbl val="0"/>
      </c:catAx>
      <c:valAx>
        <c:axId val="12365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baseline="0">
                <a:solidFill>
                  <a:srgbClr val="CC66FF"/>
                </a:solidFill>
                <a:latin typeface="Mazurka script" pitchFamily="2" charset="0"/>
                <a:ea typeface="+mn-ea"/>
                <a:cs typeface="+mn-cs"/>
              </a:defRPr>
            </a:pPr>
            <a:endParaRPr lang="ru-RU"/>
          </a:p>
        </c:txPr>
        <c:crossAx val="123654528"/>
        <c:crosses val="autoZero"/>
        <c:crossBetween val="between"/>
      </c:valAx>
      <c:serAx>
        <c:axId val="123553536"/>
        <c:scaling>
          <c:orientation val="minMax"/>
        </c:scaling>
        <c:delete val="1"/>
        <c:axPos val="b"/>
        <c:majorTickMark val="out"/>
        <c:minorTickMark val="none"/>
        <c:tickLblPos val="none"/>
        <c:crossAx val="123656064"/>
        <c:crosses val="autoZero"/>
      </c:serAx>
      <c:spPr>
        <a:noFill/>
        <a:ln w="25392">
          <a:noFill/>
        </a:ln>
        <a:effectLst/>
      </c:spPr>
    </c:plotArea>
    <c:legend>
      <c:legendPos val="r"/>
      <c:layout>
        <c:manualLayout>
          <c:xMode val="edge"/>
          <c:yMode val="edge"/>
          <c:x val="0.70981151665434228"/>
          <c:y val="0.19093154889185179"/>
          <c:w val="0.29018843136411226"/>
          <c:h val="0.68640528782360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8" b="1" i="0" u="none" strike="noStrike" kern="1200" baseline="0">
              <a:solidFill>
                <a:srgbClr val="CC66FF"/>
              </a:solidFill>
              <a:latin typeface="Mazurka script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998" b="1">
          <a:solidFill>
            <a:srgbClr val="CC66FF"/>
          </a:solidFill>
          <a:latin typeface="Mazurka script" pitchFamily="2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51768899838605E-2"/>
                  <c:y val="1.11369056005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63-462B-B551-D0CB18C824E7}"/>
                </c:ext>
              </c:extLst>
            </c:dLbl>
            <c:dLbl>
              <c:idx val="1"/>
              <c:layout>
                <c:manualLayout>
                  <c:x val="1.0370297787358736E-2"/>
                  <c:y val="3.7123018668493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63-462B-B551-D0CB18C824E7}"/>
                </c:ext>
              </c:extLst>
            </c:dLbl>
            <c:dLbl>
              <c:idx val="2"/>
              <c:layout>
                <c:manualLayout>
                  <c:x val="1.1851768899838605E-2"/>
                  <c:y val="1.856150933424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63-462B-B551-D0CB18C82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15.07</c:v>
                </c:pt>
                <c:pt idx="1">
                  <c:v>15.14</c:v>
                </c:pt>
                <c:pt idx="2">
                  <c:v>15.14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3-462B-B551-D0CB18C824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5363-462B-B551-D0CB18C824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1.3333240012318373E-2"/>
                  <c:y val="-5.1972226135891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63-462B-B551-D0CB18C824E7}"/>
                </c:ext>
              </c:extLst>
            </c:dLbl>
            <c:dLbl>
              <c:idx val="1"/>
              <c:layout>
                <c:manualLayout>
                  <c:x val="1.3333240012318373E-2"/>
                  <c:y val="-5.939682986959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63-462B-B551-D0CB18C824E7}"/>
                </c:ext>
              </c:extLst>
            </c:dLbl>
            <c:dLbl>
              <c:idx val="2"/>
              <c:layout>
                <c:manualLayout>
                  <c:x val="4.4444133374394578E-3"/>
                  <c:y val="-7.053373547013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63-462B-B551-D0CB18C82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5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0.76</c:v>
                </c:pt>
                <c:pt idx="1">
                  <c:v>0.76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3-462B-B551-D0CB18C82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676928"/>
        <c:axId val="123695104"/>
        <c:axId val="0"/>
      </c:bar3DChart>
      <c:catAx>
        <c:axId val="12367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695104"/>
        <c:crosses val="autoZero"/>
        <c:auto val="1"/>
        <c:lblAlgn val="ctr"/>
        <c:lblOffset val="100"/>
        <c:noMultiLvlLbl val="0"/>
      </c:catAx>
      <c:valAx>
        <c:axId val="12369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76928"/>
        <c:crosses val="autoZero"/>
        <c:crossBetween val="between"/>
      </c:valAx>
      <c:spPr>
        <a:noFill/>
        <a:ln w="2324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47">
          <a:latin typeface="Mazurka script" pitchFamily="2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0.05195</cdr:y>
    </cdr:from>
    <cdr:to>
      <cdr:x>0.89811</cdr:x>
      <cdr:y>0.13521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336704" y="288032"/>
          <a:ext cx="14237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</a:t>
          </a:r>
          <a:r>
            <a:rPr lang="ru-RU" sz="2400" b="0" i="1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ыс. руб.</a:t>
          </a:r>
          <a:endParaRPr lang="ru-RU" sz="2400" b="0" i="1" cap="none" spc="0" dirty="0">
            <a:ln w="0"/>
            <a:solidFill>
              <a:srgbClr val="0070C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0.82138</cdr:x>
      <cdr:y>0.06191</cdr:y>
    </cdr:from>
    <cdr:to>
      <cdr:x>0.99001</cdr:x>
      <cdr:y>0.11253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0720" y="338833"/>
          <a:ext cx="13305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</a:t>
          </a:r>
          <a:r>
            <a:rPr lang="ru-RU" sz="1200" b="0" i="1" cap="none" spc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ыс. руб.</a:t>
          </a:r>
          <a:endParaRPr lang="ru-RU" sz="1200" b="0" i="1" cap="none" spc="0" dirty="0">
            <a:ln w="0"/>
            <a:solidFill>
              <a:srgbClr val="0070C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0.4878</cdr:x>
      <cdr:y>0.35135</cdr:y>
    </cdr:from>
    <cdr:to>
      <cdr:x>0.52845</cdr:x>
      <cdr:y>0.39189</cdr:y>
    </cdr:to>
    <cdr:sp macro="" textlink="">
      <cdr:nvSpPr>
        <cdr:cNvPr id="3" name="Соединительная линия уступом 2"/>
        <cdr:cNvSpPr/>
      </cdr:nvSpPr>
      <cdr:spPr bwMode="auto">
        <a:xfrm xmlns:a="http://schemas.openxmlformats.org/drawingml/2006/main">
          <a:off x="4286249" y="1857372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0.5122</cdr:x>
      <cdr:y>0.27027</cdr:y>
    </cdr:from>
    <cdr:to>
      <cdr:x>0.54471</cdr:x>
      <cdr:y>0.29731</cdr:y>
    </cdr:to>
    <cdr:cxnSp macro="">
      <cdr:nvCxnSpPr>
        <cdr:cNvPr id="6" name="Скругленная соединительная линия 5"/>
        <cdr:cNvCxnSpPr/>
      </cdr:nvCxnSpPr>
      <cdr:spPr bwMode="auto">
        <a:xfrm xmlns:a="http://schemas.openxmlformats.org/drawingml/2006/main" flipV="1">
          <a:off x="4500594" y="1428760"/>
          <a:ext cx="285660" cy="142943"/>
        </a:xfrm>
        <a:prstGeom xmlns:a="http://schemas.openxmlformats.org/drawingml/2006/main" prst="curvedConnector3">
          <a:avLst>
            <a:gd name="adj1" fmla="val 50000"/>
          </a:avLst>
        </a:prstGeom>
        <a:gradFill xmlns:a="http://schemas.openxmlformats.org/drawingml/2006/main" rotWithShape="1">
          <a:gsLst>
            <a:gs pos="0">
              <a:srgbClr val="163F96">
                <a:gamma/>
                <a:tint val="26667"/>
                <a:invGamma/>
              </a:srgbClr>
            </a:gs>
            <a:gs pos="100000">
              <a:srgbClr val="163F96">
                <a:alpha val="14999"/>
              </a:srgbClr>
            </a:gs>
          </a:gsLst>
          <a:lin ang="5400000" scaled="1"/>
        </a:gradFill>
        <a:ln xmlns:a="http://schemas.openxmlformats.org/drawingml/2006/main" w="3175" cap="flat" cmpd="sng" algn="ctr">
          <a:solidFill>
            <a:srgbClr val="404040">
              <a:lumMod val="50000"/>
            </a:srgbClr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4BF03EC6-5694-4811-8330-E5B31A2D124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C0CB6F4-641E-48D2-B0B4-49A59E87F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4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B6F4-641E-48D2-B0B4-49A59E87FE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91E6F1-2E8F-42BF-B451-02A7B8F2DEA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2B5FEC-23EE-4F66-8FC5-F3D5F675B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\\Sbks\для обмена документами райфо\нарбюдж\02 Новые границ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20963"/>
            <a:ext cx="463232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85750" y="857250"/>
            <a:ext cx="8678863" cy="1714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  <a:t>К проекту решения </a:t>
            </a:r>
            <a:b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  <a:t>Совета Вичугского муниципального района</a:t>
            </a:r>
            <a:b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  <a:t>  «О бюджете Вичугского муниципального района </a:t>
            </a:r>
            <a:b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F5515D"/>
                </a:solidFill>
                <a:latin typeface="Mazurka script" pitchFamily="2" charset="0"/>
                <a:cs typeface="Andalus" pitchFamily="18" charset="-78"/>
              </a:rPr>
              <a:t>на 2021 год и плановый период 2022 и 2023 годов»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128792" cy="92869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zurka script" pitchFamily="2" charset="0"/>
              </a:rPr>
              <a:t>Публичные</a:t>
            </a:r>
            <a:r>
              <a:rPr lang="ru-RU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zurka script" pitchFamily="2" charset="0"/>
              </a:rPr>
              <a:t>слушания</a:t>
            </a:r>
          </a:p>
        </p:txBody>
      </p:sp>
      <p:pic>
        <p:nvPicPr>
          <p:cNvPr id="17413" name="Picture 4" descr="\\Sbks\для обмена документами райфо\нарбюдж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14313"/>
            <a:ext cx="1128440" cy="136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57188" y="2638992"/>
            <a:ext cx="3654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latin typeface="Mazurka script" pitchFamily="2" charset="0"/>
                <a:cs typeface="+mn-cs"/>
              </a:rPr>
              <a:t>Территория -  1 005 км2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41127" y="3328499"/>
            <a:ext cx="3906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azurka script" pitchFamily="2" charset="0"/>
                <a:cs typeface="+mn-cs"/>
              </a:rPr>
              <a:t>Численность населения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azurka script" pitchFamily="2" charset="0"/>
                <a:cs typeface="+mn-cs"/>
              </a:rPr>
              <a:t>на 01.01.2019 года  – 17,1  тыс.чел.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85750" y="4212580"/>
            <a:ext cx="3521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5515D"/>
                </a:solidFill>
                <a:latin typeface="Mazurka script" pitchFamily="2" charset="0"/>
                <a:cs typeface="+mn-cs"/>
              </a:rPr>
              <a:t>3 городских поселения</a:t>
            </a:r>
          </a:p>
          <a:p>
            <a:pPr>
              <a:defRPr/>
            </a:pPr>
            <a:r>
              <a:rPr lang="ru-RU" sz="2400" b="1" dirty="0">
                <a:solidFill>
                  <a:srgbClr val="F5515D"/>
                </a:solidFill>
                <a:latin typeface="Mazurka script" pitchFamily="2" charset="0"/>
                <a:cs typeface="+mn-cs"/>
              </a:rPr>
              <a:t>3 сельских поселения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285750" y="5271975"/>
            <a:ext cx="6072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Население городских поселений – 10,4 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тыс.чел.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(61%)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Население сельских поселений – 6,6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тыс.чел.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  <a:cs typeface="+mn-cs"/>
              </a:rPr>
              <a:t> (39%)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715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  <a:t>Расходы бюджета на направление </a:t>
            </a:r>
            <a:b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  <a:t>«Развитие экономического потенциала» в 2021 – 2023 годах</a:t>
            </a: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92026"/>
              </p:ext>
            </p:extLst>
          </p:nvPr>
        </p:nvGraphicFramePr>
        <p:xfrm>
          <a:off x="142844" y="1000108"/>
          <a:ext cx="8686800" cy="553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19" y="1153477"/>
            <a:ext cx="5776361" cy="3847147"/>
          </a:xfrm>
          <a:prstGeom prst="rect">
            <a:avLst/>
          </a:prstGeo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858250" cy="785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  <a:t>"Развитие  малого и среднего предпринимательства  в </a:t>
            </a:r>
            <a:r>
              <a:rPr lang="ru-RU" sz="2400" b="1" dirty="0" err="1" smtClean="0">
                <a:solidFill>
                  <a:srgbClr val="C00000"/>
                </a:solidFill>
                <a:latin typeface="Mazurka script" pitchFamily="2" charset="0"/>
              </a:rPr>
              <a:t>Вичугском</a:t>
            </a:r>
            <a:r>
              <a:rPr lang="ru-RU" sz="2400" b="1" dirty="0" smtClean="0">
                <a:solidFill>
                  <a:srgbClr val="C00000"/>
                </a:solidFill>
                <a:latin typeface="Mazurka script" pitchFamily="2" charset="0"/>
              </a:rPr>
              <a:t>  муниципальном  районе"</a:t>
            </a:r>
          </a:p>
        </p:txBody>
      </p:sp>
      <p:sp>
        <p:nvSpPr>
          <p:cNvPr id="3" name="Блок-схема: документ 2"/>
          <p:cNvSpPr/>
          <p:nvPr/>
        </p:nvSpPr>
        <p:spPr bwMode="auto">
          <a:xfrm>
            <a:off x="142875" y="1357313"/>
            <a:ext cx="4000500" cy="2286000"/>
          </a:xfrm>
          <a:prstGeom prst="flowChartDocumen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Объем  расходов на реализацию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 программы: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 2021 год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– 50,0 тыс. руб.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2022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 – 50,0 тыс. руб.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</a:rPr>
              <a:t>2023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– 50,0 тыс. руб.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Mazurka script" pitchFamily="2" charset="0"/>
              <a:cs typeface="+mn-cs"/>
            </a:endParaRPr>
          </a:p>
        </p:txBody>
      </p:sp>
      <p:sp>
        <p:nvSpPr>
          <p:cNvPr id="25604" name="Блок-схема: ссылка на другую страницу 3"/>
          <p:cNvSpPr>
            <a:spLocks noChangeArrowheads="1"/>
          </p:cNvSpPr>
          <p:nvPr/>
        </p:nvSpPr>
        <p:spPr bwMode="auto">
          <a:xfrm>
            <a:off x="1428750" y="3714750"/>
            <a:ext cx="2714625" cy="1285875"/>
          </a:xfrm>
          <a:prstGeom prst="flowChartOffpageConnector">
            <a:avLst/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Mazurka script" pitchFamily="2" charset="0"/>
              </a:rPr>
              <a:t>Срок реализации </a:t>
            </a:r>
          </a:p>
          <a:p>
            <a:pPr algn="ctr"/>
            <a:r>
              <a:rPr lang="ru-RU" sz="2000" dirty="0" smtClean="0">
                <a:latin typeface="Mazurka script" pitchFamily="2" charset="0"/>
              </a:rPr>
              <a:t>2014-2023 </a:t>
            </a:r>
            <a:r>
              <a:rPr lang="ru-RU" sz="2000" dirty="0">
                <a:latin typeface="Mazurka script" pitchFamily="2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88" y="5143500"/>
            <a:ext cx="8501062" cy="1571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2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создания в </a:t>
            </a:r>
            <a:r>
              <a:rPr lang="ru-RU" sz="2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Вичугском</a:t>
            </a:r>
            <a:r>
              <a:rPr lang="ru-RU" sz="2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муниципальном районе </a:t>
            </a:r>
          </a:p>
          <a:p>
            <a:pPr algn="just">
              <a:defRPr/>
            </a:pPr>
            <a:r>
              <a:rPr lang="ru-RU" sz="2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 и условий ведения </a:t>
            </a:r>
          </a:p>
          <a:p>
            <a:pPr algn="just">
              <a:defRPr/>
            </a:pPr>
            <a:r>
              <a:rPr lang="ru-RU" sz="2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238" y="428"/>
            <a:ext cx="12190476" cy="6857143"/>
          </a:xfrm>
          <a:prstGeom prst="rect">
            <a:avLst/>
          </a:prstGeom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-1523238" y="142875"/>
            <a:ext cx="120719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</a:rPr>
              <a:t>"Развитие сельского хозяйства и регулирование рынков сельскохозяйственной продукции, сырья и продовольствия  в </a:t>
            </a:r>
            <a:r>
              <a:rPr lang="ru-RU" sz="2000" b="1" i="1" dirty="0" err="1">
                <a:solidFill>
                  <a:srgbClr val="C00000"/>
                </a:solidFill>
                <a:latin typeface="Book Antiqua" pitchFamily="18" charset="0"/>
              </a:rPr>
              <a:t>Вичугском</a:t>
            </a: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</a:rPr>
              <a:t> муниципальном районе"</a:t>
            </a:r>
            <a:endParaRPr lang="ru-RU" sz="2000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 bwMode="auto">
          <a:xfrm>
            <a:off x="-1053967" y="1208564"/>
            <a:ext cx="4143375" cy="2357437"/>
          </a:xfrm>
          <a:prstGeom prst="flowChartDocumen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Объем  расходов на реализацию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 программы: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</a:rPr>
              <a:t>2021 г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од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–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500,0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тыс. руб.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2022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 –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500,0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.</a:t>
            </a:r>
          </a:p>
          <a:p>
            <a:pPr marL="457200" indent="-457200" algn="ctr"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</a:rPr>
              <a:t>2023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 –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500,0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тыс. руб.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Mazurka script" pitchFamily="2" charset="0"/>
              <a:cs typeface="+mn-cs"/>
            </a:endParaRPr>
          </a:p>
        </p:txBody>
      </p:sp>
      <p:sp>
        <p:nvSpPr>
          <p:cNvPr id="3078" name="Блок-схема: ссылка на другую страницу 11"/>
          <p:cNvSpPr>
            <a:spLocks noChangeArrowheads="1"/>
          </p:cNvSpPr>
          <p:nvPr/>
        </p:nvSpPr>
        <p:spPr bwMode="auto">
          <a:xfrm>
            <a:off x="1017720" y="3824763"/>
            <a:ext cx="2714625" cy="1285875"/>
          </a:xfrm>
          <a:prstGeom prst="flowChartOffpageConnector">
            <a:avLst/>
          </a:prstGeom>
          <a:solidFill>
            <a:srgbClr val="FFCC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latin typeface="Mazurka script" pitchFamily="2" charset="0"/>
              </a:rPr>
              <a:t>Срок реализации </a:t>
            </a:r>
          </a:p>
          <a:p>
            <a:pPr algn="ctr"/>
            <a:r>
              <a:rPr lang="ru-RU" sz="2000" dirty="0" smtClean="0">
                <a:latin typeface="Mazurka script" pitchFamily="2" charset="0"/>
              </a:rPr>
              <a:t>2014-2023 </a:t>
            </a:r>
            <a:r>
              <a:rPr lang="ru-RU" sz="2000" dirty="0">
                <a:latin typeface="Mazurka script" pitchFamily="2" charset="0"/>
              </a:rPr>
              <a:t>годы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-1332656" y="5412604"/>
            <a:ext cx="6357937" cy="1143000"/>
          </a:xfrm>
          <a:prstGeom prst="flowChartAlternateProcess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ru-RU" sz="1600" b="1" i="1" u="sng" dirty="0">
                <a:solidFill>
                  <a:srgbClr val="C00000"/>
                </a:solidFill>
              </a:rPr>
              <a:t>Цель программы</a:t>
            </a:r>
            <a:r>
              <a:rPr lang="ru-RU" sz="1600" b="1" i="1" dirty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Повышение продовольственного самообеспечения Вичугского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муниципального района и обеспечение устойчивого развития 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сельских территорий</a:t>
            </a:r>
          </a:p>
          <a:p>
            <a:pPr>
              <a:defRPr/>
            </a:pP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056"/>
              </p:ext>
            </p:extLst>
          </p:nvPr>
        </p:nvGraphicFramePr>
        <p:xfrm>
          <a:off x="0" y="933450"/>
          <a:ext cx="9144000" cy="5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715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66"/>
                </a:solidFill>
                <a:latin typeface="Mazurka script" pitchFamily="2" charset="0"/>
              </a:rPr>
              <a:t>Расходы бюджета на направление </a:t>
            </a:r>
            <a:br>
              <a:rPr lang="ru-RU" sz="2400" b="1" dirty="0" smtClean="0">
                <a:solidFill>
                  <a:srgbClr val="FF0066"/>
                </a:solidFill>
                <a:latin typeface="Mazurka script" pitchFamily="2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Mazurka script" pitchFamily="2" charset="0"/>
              </a:rPr>
              <a:t>«Развитие социальной сферы» в 2021 – 2023 годах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1928813" y="142875"/>
            <a:ext cx="700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7030A0"/>
                </a:solidFill>
                <a:latin typeface="Mazurka script" pitchFamily="2" charset="0"/>
              </a:rPr>
              <a:t>"Развитие системы образования Вичугского муниципального района"</a:t>
            </a:r>
          </a:p>
        </p:txBody>
      </p:sp>
      <p:sp>
        <p:nvSpPr>
          <p:cNvPr id="5125" name="Скругленный прямоугольник 3"/>
          <p:cNvSpPr>
            <a:spLocks noChangeArrowheads="1"/>
          </p:cNvSpPr>
          <p:nvPr/>
        </p:nvSpPr>
        <p:spPr bwMode="auto">
          <a:xfrm>
            <a:off x="3929063" y="1785938"/>
            <a:ext cx="5072062" cy="18573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pitchFamily="34" charset="0"/>
            </a:endParaRPr>
          </a:p>
        </p:txBody>
      </p:sp>
      <p:sp>
        <p:nvSpPr>
          <p:cNvPr id="5126" name="Прямоугольник 4"/>
          <p:cNvSpPr>
            <a:spLocks noChangeArrowheads="1"/>
          </p:cNvSpPr>
          <p:nvPr/>
        </p:nvSpPr>
        <p:spPr bwMode="auto">
          <a:xfrm>
            <a:off x="4000500" y="1882287"/>
            <a:ext cx="5000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latin typeface="Mazurka script" pitchFamily="2" charset="0"/>
              </a:rPr>
              <a:t>Цель программы</a:t>
            </a:r>
            <a:r>
              <a:rPr lang="ru-RU" dirty="0">
                <a:solidFill>
                  <a:srgbClr val="FFFF99"/>
                </a:solidFill>
                <a:latin typeface="Mazurka script" pitchFamily="2" charset="0"/>
              </a:rPr>
              <a:t>: Обеспечение соответствия качества образования меняющимся запросам населения и перспективным задачам развития общества и экономики, повышение эффективности реализации молодежной политики</a:t>
            </a:r>
          </a:p>
        </p:txBody>
      </p:sp>
      <p:sp>
        <p:nvSpPr>
          <p:cNvPr id="5127" name="Прямоугольник 5"/>
          <p:cNvSpPr>
            <a:spLocks noChangeArrowheads="1"/>
          </p:cNvSpPr>
          <p:nvPr/>
        </p:nvSpPr>
        <p:spPr bwMode="auto">
          <a:xfrm>
            <a:off x="214313" y="1785938"/>
            <a:ext cx="3479800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программе</a:t>
            </a:r>
          </a:p>
        </p:txBody>
      </p:sp>
      <p:sp>
        <p:nvSpPr>
          <p:cNvPr id="5128" name="Прямоугольник 6"/>
          <p:cNvSpPr>
            <a:spLocks noChangeArrowheads="1"/>
          </p:cNvSpPr>
          <p:nvPr/>
        </p:nvSpPr>
        <p:spPr bwMode="auto">
          <a:xfrm>
            <a:off x="251521" y="2357438"/>
            <a:ext cx="3177480" cy="92333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193,5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млн. руб.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189,5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млн. руб.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FF0000"/>
                </a:solidFill>
                <a:latin typeface="Mazurka script" pitchFamily="2" charset="0"/>
              </a:rPr>
              <a:t>186,8 </a:t>
            </a:r>
            <a:r>
              <a:rPr lang="ru-RU" dirty="0">
                <a:solidFill>
                  <a:srgbClr val="FF0000"/>
                </a:solidFill>
                <a:latin typeface="Mazurka script" pitchFamily="2" charset="0"/>
              </a:rPr>
              <a:t>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1" y="1214438"/>
            <a:ext cx="5143499" cy="369332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Сроки реализации программы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2019-2023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годы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72939"/>
            <a:ext cx="2413471" cy="1614480"/>
          </a:xfrm>
          <a:prstGeom prst="rect">
            <a:avLst/>
          </a:prstGeom>
        </p:spPr>
      </p:pic>
      <p:graphicFrame>
        <p:nvGraphicFramePr>
          <p:cNvPr id="1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50933"/>
              </p:ext>
            </p:extLst>
          </p:nvPr>
        </p:nvGraphicFramePr>
        <p:xfrm>
          <a:off x="142875" y="3643313"/>
          <a:ext cx="8715375" cy="30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500438" y="142875"/>
            <a:ext cx="5429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Mazurka script" pitchFamily="2" charset="0"/>
              </a:rPr>
              <a:t> "Развитие культуры и искусства в Вичугском районе"</a:t>
            </a:r>
          </a:p>
        </p:txBody>
      </p:sp>
      <p:sp>
        <p:nvSpPr>
          <p:cNvPr id="5124" name="Скругленный прямоугольник 3"/>
          <p:cNvSpPr>
            <a:spLocks noChangeArrowheads="1"/>
          </p:cNvSpPr>
          <p:nvPr/>
        </p:nvSpPr>
        <p:spPr bwMode="auto">
          <a:xfrm>
            <a:off x="3857626" y="1978244"/>
            <a:ext cx="4929187" cy="16430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4000500" y="2168743"/>
            <a:ext cx="4786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 dirty="0">
                <a:solidFill>
                  <a:srgbClr val="FF0000"/>
                </a:solidFill>
                <a:latin typeface="Mazurka script"/>
              </a:rPr>
              <a:t>Цель программы</a:t>
            </a:r>
            <a:r>
              <a:rPr lang="ru-RU" sz="1600" dirty="0">
                <a:solidFill>
                  <a:srgbClr val="CC00FF"/>
                </a:solidFill>
                <a:latin typeface="Mazurka script"/>
              </a:rPr>
              <a:t>: -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Mazurka script"/>
              </a:rPr>
              <a:t>повышение качества,  </a:t>
            </a:r>
          </a:p>
          <a:p>
            <a:pPr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Mazurka script"/>
              </a:rPr>
              <a:t>доступности и разнообразия услуг учреждений культуры и искусства населению района, сохранение историко-культурного наследия района, создание условий для ускоренного развития туризма в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Mazurka script"/>
              </a:rPr>
              <a:t>Вичугском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Mazurka script"/>
              </a:rPr>
              <a:t> районе</a:t>
            </a:r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195313" y="2746529"/>
            <a:ext cx="3250059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C00CC"/>
                </a:solidFill>
                <a:latin typeface="Mazurka script" pitchFamily="2" charset="0"/>
              </a:rPr>
              <a:t>Общий объем расходов по программе</a:t>
            </a:r>
            <a:r>
              <a:rPr lang="en-US" sz="1400" b="1" dirty="0">
                <a:solidFill>
                  <a:srgbClr val="CC00CC"/>
                </a:solidFill>
                <a:latin typeface="Mazurka script" pitchFamily="2" charset="0"/>
              </a:rPr>
              <a:t>:</a:t>
            </a:r>
            <a:endParaRPr lang="ru-RU" sz="1400" b="1" dirty="0">
              <a:solidFill>
                <a:srgbClr val="CC00CC"/>
              </a:solidFill>
              <a:latin typeface="Mazurka script" pitchFamily="2" charset="0"/>
            </a:endParaRP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195313" y="2997832"/>
            <a:ext cx="3250059" cy="92333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15,07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млн.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15,14 млн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15,14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500" y="1214438"/>
            <a:ext cx="4572000" cy="646331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Сроки реализации программы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2019-2023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Mazurka script" pitchFamily="2" charset="0"/>
                <a:cs typeface="+mn-cs"/>
              </a:rPr>
              <a:t>годы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" y="67624"/>
            <a:ext cx="3571874" cy="2678905"/>
          </a:xfrm>
          <a:prstGeom prst="rect">
            <a:avLst/>
          </a:prstGeom>
        </p:spPr>
      </p:pic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101891"/>
              </p:ext>
            </p:extLst>
          </p:nvPr>
        </p:nvGraphicFramePr>
        <p:xfrm>
          <a:off x="214313" y="3500438"/>
          <a:ext cx="8501062" cy="313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00438" y="14287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3108C8"/>
                </a:solidFill>
                <a:latin typeface="Mazurka script" pitchFamily="2" charset="0"/>
              </a:rPr>
              <a:t> "Развитие молодежной политики, физической культуры и спорта Вичугского муниципального района"</a:t>
            </a:r>
          </a:p>
        </p:txBody>
      </p:sp>
      <p:sp>
        <p:nvSpPr>
          <p:cNvPr id="7172" name="Скругленный прямоугольник 3"/>
          <p:cNvSpPr>
            <a:spLocks noChangeArrowheads="1"/>
          </p:cNvSpPr>
          <p:nvPr/>
        </p:nvSpPr>
        <p:spPr bwMode="auto">
          <a:xfrm>
            <a:off x="3929063" y="1785938"/>
            <a:ext cx="5072062" cy="16430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Arial" pitchFamily="34" charset="0"/>
            </a:endParaRP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000500" y="1857375"/>
            <a:ext cx="4786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Mazurka script" pitchFamily="2" charset="0"/>
              </a:rPr>
              <a:t>Цель программы</a:t>
            </a:r>
            <a:r>
              <a:rPr lang="ru-RU">
                <a:solidFill>
                  <a:srgbClr val="CC00FF"/>
                </a:solidFill>
                <a:latin typeface="Mazurka script" pitchFamily="2" charset="0"/>
              </a:rPr>
              <a:t>: </a:t>
            </a:r>
          </a:p>
          <a:p>
            <a:r>
              <a:rPr lang="ru-RU" sz="1600">
                <a:solidFill>
                  <a:srgbClr val="CC00FF"/>
                </a:solidFill>
                <a:latin typeface="Mazurka script" pitchFamily="2" charset="0"/>
              </a:rPr>
              <a:t>Увеличение числа молодых людей, принимающих участие в мероприятиях; </a:t>
            </a:r>
          </a:p>
          <a:p>
            <a:r>
              <a:rPr lang="ru-RU" sz="1600">
                <a:solidFill>
                  <a:srgbClr val="CC00FF"/>
                </a:solidFill>
                <a:latin typeface="Mazurka script" pitchFamily="2" charset="0"/>
              </a:rPr>
              <a:t>Нравственное, патриотическое и трудовое воспитание молодежи района; </a:t>
            </a:r>
          </a:p>
          <a:p>
            <a:r>
              <a:rPr lang="ru-RU" sz="1600">
                <a:solidFill>
                  <a:srgbClr val="CC00FF"/>
                </a:solidFill>
                <a:latin typeface="Mazurka script" pitchFamily="2" charset="0"/>
              </a:rPr>
              <a:t>Формирование здорового образа жизни.</a:t>
            </a: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146323" y="2918051"/>
            <a:ext cx="3643313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программе</a:t>
            </a: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1886156" y="3396191"/>
            <a:ext cx="2928938" cy="92333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665,0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456,0 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456,0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7" y="1285875"/>
            <a:ext cx="5222925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Сроки реализации программы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2019-2023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3" y="25418"/>
            <a:ext cx="3548914" cy="2663966"/>
          </a:xfrm>
          <a:prstGeom prst="rect">
            <a:avLst/>
          </a:prstGeom>
        </p:spPr>
      </p:pic>
      <p:graphicFrame>
        <p:nvGraphicFramePr>
          <p:cNvPr id="10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05624"/>
              </p:ext>
            </p:extLst>
          </p:nvPr>
        </p:nvGraphicFramePr>
        <p:xfrm>
          <a:off x="290513" y="3362325"/>
          <a:ext cx="8710612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643313" y="142875"/>
            <a:ext cx="56435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Вичугского муниципального района Ивановской области</a:t>
            </a:r>
          </a:p>
          <a:p>
            <a:pPr algn="ctr"/>
            <a:endParaRPr lang="ru-RU" sz="2400">
              <a:solidFill>
                <a:srgbClr val="FF0000"/>
              </a:solidFill>
              <a:latin typeface="Mazurka script" pitchFamily="2" charset="0"/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4143375" y="1000125"/>
            <a:ext cx="4643438" cy="8302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- обеспечение экологической безопасности и улучшения качества окружающей среды в Вичугском муниципальном районе</a:t>
            </a: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214562" y="2000250"/>
            <a:ext cx="5453781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latin typeface="Mazurka script" pitchFamily="2" charset="0"/>
              </a:rPr>
              <a:t>Сроки реализации программы - </a:t>
            </a:r>
            <a:r>
              <a:rPr lang="ru-RU" dirty="0" smtClean="0">
                <a:solidFill>
                  <a:srgbClr val="008000"/>
                </a:solidFill>
                <a:latin typeface="Mazurka script" pitchFamily="2" charset="0"/>
              </a:rPr>
              <a:t>2019-2023 </a:t>
            </a:r>
            <a:r>
              <a:rPr lang="ru-RU" dirty="0">
                <a:solidFill>
                  <a:srgbClr val="008000"/>
                </a:solidFill>
                <a:latin typeface="Mazurka script" pitchFamily="2" charset="0"/>
              </a:rPr>
              <a:t>годы </a:t>
            </a:r>
          </a:p>
        </p:txBody>
      </p:sp>
      <p:sp>
        <p:nvSpPr>
          <p:cNvPr id="8198" name="AutoShape 2" descr="https://green-armor.ru/wp-content/uploads/2015/12/perechen-meropriyatij-po-ohrane-okruzh-sredy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9" name="Picture 4" descr="https://green-armor.ru/wp-content/uploads/2015/12/perechen-meropriyatij-po-ohrane-okruzh-sred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5099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128926"/>
              </p:ext>
            </p:extLst>
          </p:nvPr>
        </p:nvGraphicFramePr>
        <p:xfrm>
          <a:off x="642938" y="4000500"/>
          <a:ext cx="7929562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0" name="Прямоугольник 6"/>
          <p:cNvSpPr>
            <a:spLocks noChangeArrowheads="1"/>
          </p:cNvSpPr>
          <p:nvPr/>
        </p:nvSpPr>
        <p:spPr bwMode="auto">
          <a:xfrm>
            <a:off x="3143250" y="3071813"/>
            <a:ext cx="2928938" cy="92333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17,5 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17,5 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339966"/>
                </a:solidFill>
                <a:latin typeface="Mazurka script" pitchFamily="2" charset="0"/>
              </a:rPr>
              <a:t>17,5 тыс</a:t>
            </a:r>
            <a:r>
              <a:rPr lang="ru-RU" dirty="0">
                <a:solidFill>
                  <a:srgbClr val="339966"/>
                </a:solidFill>
                <a:latin typeface="Mazurka script" pitchFamily="2" charset="0"/>
              </a:rPr>
              <a:t>. руб.</a:t>
            </a:r>
          </a:p>
        </p:txBody>
      </p:sp>
      <p:sp>
        <p:nvSpPr>
          <p:cNvPr id="8201" name="Прямоугольник 5"/>
          <p:cNvSpPr>
            <a:spLocks noChangeArrowheads="1"/>
          </p:cNvSpPr>
          <p:nvPr/>
        </p:nvSpPr>
        <p:spPr bwMode="auto">
          <a:xfrm>
            <a:off x="2643188" y="2500313"/>
            <a:ext cx="3857625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00CC"/>
                </a:solidFill>
                <a:latin typeface="Mazurka script" pitchFamily="2" charset="0"/>
              </a:rPr>
              <a:t>Общий объем расходов по программе</a:t>
            </a:r>
          </a:p>
        </p:txBody>
      </p:sp>
      <p:pic>
        <p:nvPicPr>
          <p:cNvPr id="8202" name="Picture 6" descr="http://hntr.ru/wp-content/uploads/2015/03/sobak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500313"/>
            <a:ext cx="19939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8" descr="http://photos.wikimapia.org/p/00/05/57/01/65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500313"/>
            <a:ext cx="197167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857625" y="0"/>
            <a:ext cx="5143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"Профилактика правонарушений и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противодействие терроризму и экстремизму"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4313" y="2428875"/>
            <a:ext cx="4000500" cy="8302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u="sng">
                <a:solidFill>
                  <a:srgbClr val="FF0000"/>
                </a:solidFill>
                <a:latin typeface="Mazurka script" pitchFamily="2" charset="0"/>
              </a:rPr>
              <a:t>Цель программы: </a:t>
            </a:r>
          </a:p>
          <a:p>
            <a:r>
              <a:rPr lang="ru-RU" sz="1600">
                <a:solidFill>
                  <a:srgbClr val="CC00FF"/>
                </a:solidFill>
                <a:latin typeface="Mazurka script" pitchFamily="2" charset="0"/>
              </a:rPr>
              <a:t>обеспечение безопасности граждан и профилактика правонарушений.</a:t>
            </a: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5143500" y="2428875"/>
            <a:ext cx="2928938" cy="9239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424,7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474,9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474,9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357313"/>
            <a:ext cx="47525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Сроки реализации программы 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2019-2023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годы </a:t>
            </a:r>
          </a:p>
        </p:txBody>
      </p:sp>
      <p:graphicFrame>
        <p:nvGraphicFramePr>
          <p:cNvPr id="9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72745"/>
              </p:ext>
            </p:extLst>
          </p:nvPr>
        </p:nvGraphicFramePr>
        <p:xfrm>
          <a:off x="0" y="3357562"/>
          <a:ext cx="8994775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4" name="Прямоугольник 5"/>
          <p:cNvSpPr>
            <a:spLocks noChangeArrowheads="1"/>
          </p:cNvSpPr>
          <p:nvPr/>
        </p:nvSpPr>
        <p:spPr bwMode="auto">
          <a:xfrm>
            <a:off x="4643438" y="1857375"/>
            <a:ext cx="3857625" cy="369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CC"/>
                </a:solidFill>
                <a:latin typeface="Mazurka script" pitchFamily="2" charset="0"/>
              </a:rPr>
              <a:t>Общий объем расходов по программе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9975"/>
            <a:ext cx="2857143" cy="219047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786063" y="0"/>
            <a:ext cx="6357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"Гражданская оборона, защита населения и территорий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Вичугского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от чрезвычайных ситуаций и ликвидации их последствий"</a:t>
            </a:r>
          </a:p>
        </p:txBody>
      </p:sp>
      <p:sp>
        <p:nvSpPr>
          <p:cNvPr id="26627" name="Скругленный прямоугольник 3"/>
          <p:cNvSpPr>
            <a:spLocks noChangeArrowheads="1"/>
          </p:cNvSpPr>
          <p:nvPr/>
        </p:nvSpPr>
        <p:spPr bwMode="auto">
          <a:xfrm>
            <a:off x="3429000" y="1643063"/>
            <a:ext cx="5357813" cy="178593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Arial" pitchFamily="34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3500438" y="1643063"/>
            <a:ext cx="5072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r>
              <a:rPr lang="ru-RU" sz="140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Обеспечение эффективной деятельности и управления в области гражданской обороны, снижение рисков чрезвычайных ситуаций природного и техногенного характера, повышение количества населения оповещаемого и информируемого при угрозе возникновения (возникновении) ЧС, внедрение системы обеспечения вызова экстренных оперативных служб по единому номеру «112»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42875" y="2286000"/>
            <a:ext cx="3214688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программе</a:t>
            </a:r>
            <a:r>
              <a:rPr lang="en-US" sz="1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142876" y="2643188"/>
            <a:ext cx="2916956" cy="92333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206,0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142,0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– 142,0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8" y="1071563"/>
            <a:ext cx="5248026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Сроки реализации программы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azurka script" pitchFamily="2" charset="0"/>
                <a:cs typeface="+mn-cs"/>
              </a:rPr>
              <a:t>2019-2023 годы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Mazurka script" pitchFamily="2" charset="0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86493"/>
              </p:ext>
            </p:extLst>
          </p:nvPr>
        </p:nvGraphicFramePr>
        <p:xfrm>
          <a:off x="142875" y="3714750"/>
          <a:ext cx="8786873" cy="302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Основные мероприятия программы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Техническая защита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32,0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32,0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32,0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Защита населения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 и территорий от чрезвычайных ситуаций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90,0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100,0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Развитие и совершенствование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 единой дежурно-диспетчерской службы района, Системы-112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"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людей на водных объектах, охрана их жизни и здоровья"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24,0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"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Создание условий для массового отдыха жителей поселений и организация обустройства мест массового отдыха населения"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50,0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251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Всего расходов: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i="0" u="none" strike="noStrike" kern="1200" dirty="0" smtClean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206,0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i="0" u="none" strike="noStrike" kern="1200" dirty="0" smtClean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142,0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ru-RU" sz="1200" b="0" i="0" u="none" strike="noStrike" kern="1200" dirty="0" smtClean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Mazurka script" pitchFamily="2" charset="0"/>
                          <a:ea typeface="+mn-ea"/>
                          <a:cs typeface="+mn-cs"/>
                        </a:rPr>
                        <a:t>142,0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Mazurka script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97565"/>
            <a:ext cx="2732415" cy="204020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Содержимое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450638"/>
              </p:ext>
            </p:extLst>
          </p:nvPr>
        </p:nvGraphicFramePr>
        <p:xfrm>
          <a:off x="17463" y="30163"/>
          <a:ext cx="9323387" cy="679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Лист" r:id="rId3" imgW="9344133" imgH="6810531" progId="Excel.Sheet.8">
                  <p:embed/>
                </p:oleObj>
              </mc:Choice>
              <mc:Fallback>
                <p:oleObj name="Лист" r:id="rId3" imgW="9344133" imgH="6810531" progId="Excel.Sheet.8">
                  <p:embed/>
                  <p:pic>
                    <p:nvPicPr>
                      <p:cNvPr id="0" name="Содержимое 2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30163"/>
                        <a:ext cx="9323387" cy="679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214414" y="285728"/>
          <a:ext cx="771527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azurka script" pitchFamily="2" charset="0"/>
                        </a:rPr>
                        <a:t>Основания</a:t>
                      </a:r>
                      <a:r>
                        <a:rPr lang="ru-RU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azurka script" pitchFamily="2" charset="0"/>
                        </a:rPr>
                        <a:t> для формирования бюджета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azurka script" pitchFamily="2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1" name="TextBox 3"/>
          <p:cNvSpPr txBox="1">
            <a:spLocks noChangeArrowheads="1"/>
          </p:cNvSpPr>
          <p:nvPr/>
        </p:nvSpPr>
        <p:spPr bwMode="auto">
          <a:xfrm>
            <a:off x="6215063" y="1500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001125" cy="715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  <a:latin typeface="Mazurka script" pitchFamily="2" charset="0"/>
              </a:rPr>
              <a:t>Расходы бюджета на направление «Развитие инфраструктуры»                                   в 2021 – 2023 годах (млн. </a:t>
            </a:r>
            <a:r>
              <a:rPr lang="ru-RU" sz="2400" dirty="0" err="1" smtClean="0">
                <a:solidFill>
                  <a:srgbClr val="FF0000"/>
                </a:solidFill>
                <a:latin typeface="Mazurka script" pitchFamily="2" charset="0"/>
              </a:rPr>
              <a:t>руб</a:t>
            </a:r>
            <a:r>
              <a:rPr lang="ru-RU" sz="2400" dirty="0" smtClean="0">
                <a:solidFill>
                  <a:srgbClr val="FF0000"/>
                </a:solidFill>
                <a:latin typeface="Mazurka script" pitchFamily="2" charset="0"/>
              </a:rPr>
              <a:t>)</a:t>
            </a:r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381242"/>
              </p:ext>
            </p:extLst>
          </p:nvPr>
        </p:nvGraphicFramePr>
        <p:xfrm>
          <a:off x="258763" y="428604"/>
          <a:ext cx="883920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azned.ru/img/articles/20161206_123339_9a79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7341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1571604" y="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9A339D"/>
                </a:solidFill>
                <a:latin typeface="Mazurka script" pitchFamily="2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azurka script" pitchFamily="2" charset="0"/>
              </a:rPr>
              <a:t>«Обеспечение населения </a:t>
            </a:r>
            <a:r>
              <a:rPr lang="ru-RU" sz="2400" dirty="0" err="1">
                <a:solidFill>
                  <a:srgbClr val="FF0000"/>
                </a:solidFill>
                <a:latin typeface="Mazurka script" pitchFamily="2" charset="0"/>
              </a:rPr>
              <a:t>Вичугского</a:t>
            </a:r>
            <a:r>
              <a:rPr lang="ru-RU" sz="2400" dirty="0">
                <a:solidFill>
                  <a:srgbClr val="FF0000"/>
                </a:solidFill>
                <a:latin typeface="Mazurka script" pitchFamily="2" charset="0"/>
              </a:rPr>
              <a:t> муниципального района Ивановской области объектами инженерной инфраструктуры и услугами </a:t>
            </a:r>
            <a:r>
              <a:rPr lang="ru-RU" sz="2400" dirty="0" smtClean="0">
                <a:solidFill>
                  <a:srgbClr val="FF0000"/>
                </a:solidFill>
                <a:latin typeface="Mazurka script" pitchFamily="2" charset="0"/>
              </a:rPr>
              <a:t>жилищно-коммунального </a:t>
            </a:r>
            <a:r>
              <a:rPr lang="ru-RU" sz="2400" dirty="0">
                <a:solidFill>
                  <a:srgbClr val="FF0000"/>
                </a:solidFill>
                <a:latin typeface="Mazurka script" pitchFamily="2" charset="0"/>
              </a:rPr>
              <a:t>хозяйства 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16832"/>
            <a:ext cx="4929188" cy="646331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azurka script" pitchFamily="2" charset="0"/>
              </a:rPr>
              <a:t>Сроки реализации программы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azurka script" pitchFamily="2" charset="0"/>
              </a:rPr>
              <a:t>2018-2023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Mazurka script" pitchFamily="2" charset="0"/>
              </a:rPr>
              <a:t>годы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357431"/>
          <a:ext cx="728667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предоставления коммунальных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уровня износа объектов коммунальной инфраструктуры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управления коммунальным хозяйством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газификации Вичугского муниципального района Ивановской области природным газом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материально-технических ресурсов для оперативного устранения неисправностей на объектах 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ремонт муниципального жилищного фонда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документации для осуществления градостроительной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268" name="Picture 4" descr="http://xn----8sbifcv4ageoegyl7l.xn--p1ai/wp-content/uploads/2013/11/z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700" y="404664"/>
            <a:ext cx="2336300" cy="172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tula.3goroda.ru/uploads/tula-gallery/image-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8321" y="2714620"/>
            <a:ext cx="233567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-180528" y="5706012"/>
            <a:ext cx="3214688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программе</a:t>
            </a:r>
            <a:r>
              <a:rPr lang="en-US" sz="1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347864" y="5715016"/>
            <a:ext cx="3367276" cy="92333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2 610,6 тыс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172,0тыс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. руб. </a:t>
            </a:r>
          </a:p>
          <a:p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год </a:t>
            </a:r>
            <a:r>
              <a:rPr lang="ru-RU" dirty="0" smtClean="0">
                <a:solidFill>
                  <a:srgbClr val="CC00FF"/>
                </a:solidFill>
                <a:latin typeface="Mazurka script" pitchFamily="2" charset="0"/>
              </a:rPr>
              <a:t>– 150,0 </a:t>
            </a:r>
            <a:r>
              <a:rPr lang="ru-RU" dirty="0">
                <a:solidFill>
                  <a:srgbClr val="CC00FF"/>
                </a:solidFill>
                <a:latin typeface="Mazurka script" pitchFamily="2" charset="0"/>
              </a:rPr>
              <a:t>тыс. руб.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"Развитие автомобильных дорог общего пользования местного значения Вичугского муниципального района"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714375" y="1571625"/>
            <a:ext cx="707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Сроки реализации программы </a:t>
            </a:r>
            <a:r>
              <a:rPr lang="ru-RU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2018-2023 </a:t>
            </a:r>
            <a:r>
              <a:rPr lang="ru-RU" sz="2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85750" y="4643438"/>
            <a:ext cx="8572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подпрограммы направлена на:</a:t>
            </a:r>
          </a:p>
          <a:p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увеличение пропускной способности автомобильных дорог за счет строительства и реконструкции;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обеспечение поддержания в рабочем состоянии автомобильных дорог за счет проведения ремонтных работ, </a:t>
            </a:r>
          </a:p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сохранение объема и качества их содержания 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4500563" y="2500313"/>
            <a:ext cx="45005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на программу:</a:t>
            </a:r>
          </a:p>
          <a:p>
            <a:pPr algn="ctr"/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11 380,7 тыс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12 017,1 тыс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12 017,1 тыс</a:t>
            </a: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руб.  </a:t>
            </a:r>
          </a:p>
        </p:txBody>
      </p:sp>
      <p:pic>
        <p:nvPicPr>
          <p:cNvPr id="61442" name="Picture 2" descr="http://proatkarsk.ru/img/image_big/2917f9df-2ce6-40b2-a43f-594f9e2372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214563"/>
            <a:ext cx="3722687" cy="239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FF66FF"/>
                </a:solidFill>
                <a:latin typeface="Mazurka script" pitchFamily="2" charset="0"/>
              </a:rPr>
              <a:t>Муниципальная программа  " Эффективное управление муниципальным имуществом </a:t>
            </a:r>
            <a:r>
              <a:rPr lang="ru-RU" sz="2200" b="1" dirty="0" err="1">
                <a:solidFill>
                  <a:srgbClr val="FF66FF"/>
                </a:solidFill>
                <a:latin typeface="Mazurka script" pitchFamily="2" charset="0"/>
              </a:rPr>
              <a:t>Вичугского</a:t>
            </a:r>
            <a:r>
              <a:rPr lang="ru-RU" sz="2200" b="1" dirty="0">
                <a:solidFill>
                  <a:srgbClr val="FF66FF"/>
                </a:solidFill>
                <a:latin typeface="Mazurka script" pitchFamily="2" charset="0"/>
              </a:rPr>
              <a:t> муниципального района "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1357290" y="857232"/>
            <a:ext cx="6429375" cy="83099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6699"/>
                </a:solidFill>
                <a:latin typeface="Mazurka script" pitchFamily="2" charset="0"/>
              </a:rPr>
              <a:t>Сроки реализации программы </a:t>
            </a:r>
            <a:r>
              <a:rPr lang="ru-RU" sz="2400" b="1" dirty="0" smtClean="0">
                <a:solidFill>
                  <a:srgbClr val="666699"/>
                </a:solidFill>
                <a:latin typeface="Mazurka script" pitchFamily="2" charset="0"/>
              </a:rPr>
              <a:t>2019-2023 </a:t>
            </a:r>
            <a:r>
              <a:rPr lang="ru-RU" sz="2400" b="1" dirty="0">
                <a:solidFill>
                  <a:srgbClr val="666699"/>
                </a:solidFill>
                <a:latin typeface="Mazurka script" pitchFamily="2" charset="0"/>
              </a:rPr>
              <a:t>годы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45167"/>
              </p:ext>
            </p:extLst>
          </p:nvPr>
        </p:nvGraphicFramePr>
        <p:xfrm>
          <a:off x="214282" y="1571624"/>
          <a:ext cx="8739218" cy="514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6357938" y="1785938"/>
            <a:ext cx="2571750" cy="20621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u="sng">
                <a:solidFill>
                  <a:srgbClr val="FF0000"/>
                </a:solidFill>
                <a:latin typeface="Mazurka script" pitchFamily="2" charset="0"/>
              </a:rPr>
              <a:t>Цель программы</a:t>
            </a:r>
            <a:r>
              <a:rPr lang="ru-RU" sz="1600">
                <a:solidFill>
                  <a:srgbClr val="CC00FF"/>
                </a:solidFill>
                <a:latin typeface="Mazurka script" pitchFamily="2" charset="0"/>
              </a:rPr>
              <a:t> -повышение эффективности управления муниципальным имуществом, находящимся в собственности Вичугского муниципального района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75"/>
            <a:ext cx="9001125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Расходы бюджета на направление «Местное самоуправление» </a:t>
            </a:r>
          </a:p>
          <a:p>
            <a:pPr algn="ctr">
              <a:defRPr/>
            </a:pPr>
            <a:r>
              <a:rPr lang="ru-RU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2021 </a:t>
            </a:r>
            <a:r>
              <a:rPr lang="ru-RU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2023 </a:t>
            </a:r>
            <a:r>
              <a:rPr lang="ru-RU" sz="24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годах (млн. </a:t>
            </a:r>
            <a:r>
              <a:rPr lang="ru-RU" sz="2400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руб.)</a:t>
            </a:r>
            <a:endParaRPr lang="ru-RU" sz="2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108984"/>
              </p:ext>
            </p:extLst>
          </p:nvPr>
        </p:nvGraphicFramePr>
        <p:xfrm>
          <a:off x="214313" y="1071563"/>
          <a:ext cx="8715375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1A85"/>
                </a:solidFill>
                <a:latin typeface="Mazurka script" pitchFamily="2" charset="0"/>
              </a:rPr>
              <a:t>Муниципальная программа " Совершенствование местного самоуправления в администрации Вичугского муниципального района 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714500"/>
          <a:ext cx="392905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25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Mazurka script" pitchFamily="2" charset="0"/>
                        </a:rPr>
                        <a:t>Цель программы</a:t>
                      </a:r>
                      <a:endParaRPr lang="ru-RU" dirty="0">
                        <a:solidFill>
                          <a:srgbClr val="FF0000"/>
                        </a:solidFill>
                        <a:latin typeface="Mazurka script" pitchFamily="2" charset="0"/>
                      </a:endParaRPr>
                    </a:p>
                  </a:txBody>
                  <a:tcPr>
                    <a:solidFill>
                      <a:srgbClr val="DAD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Mazurka script" pitchFamily="2" charset="0"/>
                        </a:rPr>
                        <a:t>- повышение эффективности деятельности органов местного самоуправления Вичугского муниципального района</a:t>
                      </a:r>
                      <a:endParaRPr lang="ru-RU" sz="1600" dirty="0">
                        <a:latin typeface="Mazurka script" pitchFamily="2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3" y="1714500"/>
          <a:ext cx="4429124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6666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реализации программы</a:t>
                      </a:r>
                      <a:endParaRPr lang="ru-RU" sz="1600" b="0" dirty="0">
                        <a:solidFill>
                          <a:srgbClr val="6666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стабильное функционирование системы исполнительных органов местного самоуправления Вичугского муниципального района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FF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80407"/>
              </p:ext>
            </p:extLst>
          </p:nvPr>
        </p:nvGraphicFramePr>
        <p:xfrm>
          <a:off x="214313" y="2928938"/>
          <a:ext cx="4714875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47376"/>
              </p:ext>
            </p:extLst>
          </p:nvPr>
        </p:nvGraphicFramePr>
        <p:xfrm>
          <a:off x="5072063" y="3571875"/>
          <a:ext cx="3786214" cy="232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8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azurka script" pitchFamily="2" charset="0"/>
                        </a:rPr>
                        <a:t>Объем расходов на реализацию программы: 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>
                    <a:solidFill>
                      <a:srgbClr val="8A1A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2021 год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29 731,8 тыс. руб.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2022 год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29 944,7тыс. руб.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6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azurka script" pitchFamily="2" charset="0"/>
                        </a:rPr>
                        <a:t>29 944,7</a:t>
                      </a:r>
                      <a:r>
                        <a:rPr lang="ru-RU" baseline="0" dirty="0" smtClean="0">
                          <a:latin typeface="Mazurka script" pitchFamily="2" charset="0"/>
                        </a:rPr>
                        <a:t>тыс. руб.</a:t>
                      </a:r>
                      <a:endParaRPr lang="ru-RU" dirty="0">
                        <a:latin typeface="Mazurka scrip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000100" y="0"/>
            <a:ext cx="8143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Mazurka script" pitchFamily="2" charset="0"/>
              </a:rPr>
              <a:t>Муниципальная программа "Долгосрочная сбалансированность и устойчивость бюджетной системы </a:t>
            </a:r>
            <a:r>
              <a:rPr lang="ru-RU" sz="1600" b="1" dirty="0" err="1">
                <a:solidFill>
                  <a:srgbClr val="FF0000"/>
                </a:solidFill>
                <a:latin typeface="Mazurka script" pitchFamily="2" charset="0"/>
              </a:rPr>
              <a:t>Вичугского</a:t>
            </a:r>
            <a:r>
              <a:rPr lang="ru-RU" sz="2000" b="1" dirty="0">
                <a:solidFill>
                  <a:srgbClr val="FF0000"/>
                </a:solidFill>
                <a:latin typeface="Mazurka script" pitchFamily="2" charset="0"/>
              </a:rPr>
              <a:t> муниципального района Ивановской области"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1000100" y="2029652"/>
            <a:ext cx="3728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00FF"/>
                </a:solidFill>
                <a:latin typeface="Mazurka script" pitchFamily="2" charset="0"/>
              </a:rPr>
              <a:t>Сроки реализации программы </a:t>
            </a:r>
            <a:r>
              <a:rPr lang="ru-RU" sz="1600" b="1" dirty="0" smtClean="0">
                <a:solidFill>
                  <a:srgbClr val="CC00FF"/>
                </a:solidFill>
                <a:latin typeface="Mazurka script" pitchFamily="2" charset="0"/>
              </a:rPr>
              <a:t>2018-2023 </a:t>
            </a:r>
            <a:r>
              <a:rPr lang="ru-RU" sz="1600" b="1" dirty="0">
                <a:solidFill>
                  <a:srgbClr val="CC00FF"/>
                </a:solidFill>
                <a:latin typeface="Mazurka script" pitchFamily="2" charset="0"/>
              </a:rPr>
              <a:t>годы</a:t>
            </a: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1071538" y="1082418"/>
            <a:ext cx="8072462" cy="7232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u="sng" dirty="0">
                <a:solidFill>
                  <a:srgbClr val="FF0000"/>
                </a:solidFill>
                <a:latin typeface="Mazurka script" pitchFamily="2" charset="0"/>
              </a:rPr>
              <a:t>Цель программы </a:t>
            </a:r>
            <a:r>
              <a:rPr lang="ru-RU" sz="1300" dirty="0">
                <a:solidFill>
                  <a:srgbClr val="666699"/>
                </a:solidFill>
                <a:latin typeface="Mazurka script" pitchFamily="2" charset="0"/>
              </a:rPr>
              <a:t>– </a:t>
            </a:r>
          </a:p>
          <a:p>
            <a:r>
              <a:rPr lang="ru-RU" sz="1400" dirty="0">
                <a:solidFill>
                  <a:srgbClr val="666699"/>
                </a:solidFill>
                <a:latin typeface="Mazurka script" pitchFamily="2" charset="0"/>
              </a:rPr>
              <a:t>обеспечение долгосрочной сбалансированности и устойчивости бюджетной системы </a:t>
            </a:r>
            <a:r>
              <a:rPr lang="ru-RU" sz="1400" dirty="0" err="1">
                <a:solidFill>
                  <a:srgbClr val="666699"/>
                </a:solidFill>
                <a:latin typeface="Mazurka script" pitchFamily="2" charset="0"/>
              </a:rPr>
              <a:t>Вичугского</a:t>
            </a:r>
            <a:r>
              <a:rPr lang="ru-RU" sz="1400" dirty="0">
                <a:solidFill>
                  <a:srgbClr val="666699"/>
                </a:solidFill>
                <a:latin typeface="Mazurka script" pitchFamily="2" charset="0"/>
              </a:rPr>
              <a:t> муниципального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7961" y="1918641"/>
            <a:ext cx="400050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Объем расходов на реализацию программы: 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2021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год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– 5,3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млн. руб., 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2022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год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 4,6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млн. руб.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2023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azurka script" pitchFamily="2" charset="0"/>
              </a:rPr>
              <a:t>год – 4,6 млн. 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77562391"/>
              </p:ext>
            </p:extLst>
          </p:nvPr>
        </p:nvGraphicFramePr>
        <p:xfrm>
          <a:off x="323528" y="2636913"/>
          <a:ext cx="850112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01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FF00FF"/>
                </a:solidFill>
                <a:latin typeface="Mazurka script" pitchFamily="2" charset="0"/>
              </a:rPr>
              <a:t>Непрограммные</a:t>
            </a:r>
            <a:r>
              <a:rPr lang="ru-RU" sz="2800" b="1" dirty="0">
                <a:solidFill>
                  <a:srgbClr val="FF00FF"/>
                </a:solidFill>
                <a:latin typeface="Mazurka script" pitchFamily="2" charset="0"/>
              </a:rPr>
              <a:t> мероприятия </a:t>
            </a:r>
          </a:p>
          <a:p>
            <a:pPr algn="ctr"/>
            <a:r>
              <a:rPr lang="ru-RU" sz="2800" b="1" dirty="0">
                <a:solidFill>
                  <a:srgbClr val="FF00FF"/>
                </a:solidFill>
                <a:latin typeface="Mazurka script" pitchFamily="2" charset="0"/>
              </a:rPr>
              <a:t>на </a:t>
            </a:r>
            <a:r>
              <a:rPr lang="ru-RU" sz="2800" b="1" dirty="0" smtClean="0">
                <a:solidFill>
                  <a:srgbClr val="FF00FF"/>
                </a:solidFill>
                <a:latin typeface="Mazurka script" pitchFamily="2" charset="0"/>
              </a:rPr>
              <a:t>2021 </a:t>
            </a:r>
            <a:r>
              <a:rPr lang="ru-RU" sz="2800" b="1" dirty="0">
                <a:solidFill>
                  <a:srgbClr val="FF00FF"/>
                </a:solidFill>
                <a:latin typeface="Mazurka script" pitchFamily="2" charset="0"/>
              </a:rPr>
              <a:t>– </a:t>
            </a:r>
            <a:r>
              <a:rPr lang="ru-RU" sz="2800" b="1" dirty="0" smtClean="0">
                <a:solidFill>
                  <a:srgbClr val="FF00FF"/>
                </a:solidFill>
                <a:latin typeface="Mazurka script" pitchFamily="2" charset="0"/>
              </a:rPr>
              <a:t>2023 </a:t>
            </a:r>
            <a:r>
              <a:rPr lang="ru-RU" sz="2800" b="1" dirty="0">
                <a:solidFill>
                  <a:srgbClr val="FF00FF"/>
                </a:solidFill>
                <a:latin typeface="Mazurka script" pitchFamily="2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88684"/>
              </p:ext>
            </p:extLst>
          </p:nvPr>
        </p:nvGraphicFramePr>
        <p:xfrm>
          <a:off x="357158" y="1071547"/>
          <a:ext cx="8643997" cy="5935905"/>
        </p:xfrm>
        <a:graphic>
          <a:graphicData uri="http://schemas.openxmlformats.org/drawingml/2006/table">
            <a:tbl>
              <a:tblPr/>
              <a:tblGrid>
                <a:gridCol w="59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Финансирование мероприятий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Вичугской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 районной общественной организации ветеранов (пенсионеров) войны, труда, вооруженных сил и правоохранительных органов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85,90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85,90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85,90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функционирования Совета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104,7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104,7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104,7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Организация мероприятий, проводимых Советом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35,00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35,00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35,00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функционирования контрольно-счетной комиссии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165,5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165,5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165,5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Депутат Совета Вичугского муниципального района, осуществляющий свои полномочия на постоянной основе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685,4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685,4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685,4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функционирования Председателя контрольно-счетной комиссии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724,3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724,3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724,3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функционирования аудитора Контрольно-счетной комиссии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Обеспечение функционирования аппарата контрольно-счетной комиссии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Заработная плата лиц, замещающих должности муниципальной службы в Совете Вичугского муниципального района</a:t>
                      </a: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390,8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675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Всего расходов:</a:t>
                      </a:r>
                    </a:p>
                  </a:txBody>
                  <a:tcPr marL="7712" marR="7712" marT="77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2 979,2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2 979,2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2 979,2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Mazurka script" pitchFamily="2" charset="0"/>
                      </a:endParaRPr>
                    </a:p>
                  </a:txBody>
                  <a:tcPr marL="7712" marR="7712" marT="771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Mazurka script" pitchFamily="2" charset="0"/>
              </a:rPr>
              <a:t>Межбюджетные трансферты бюджетам </a:t>
            </a:r>
            <a:r>
              <a:rPr lang="ru-RU" sz="2000" dirty="0" smtClean="0">
                <a:solidFill>
                  <a:srgbClr val="FF0000"/>
                </a:solidFill>
                <a:latin typeface="Mazurka script" pitchFamily="2" charset="0"/>
              </a:rPr>
              <a:t>поселений в 2021  </a:t>
            </a:r>
            <a:r>
              <a:rPr lang="ru-RU" sz="2000" dirty="0">
                <a:solidFill>
                  <a:srgbClr val="FF0000"/>
                </a:solidFill>
                <a:latin typeface="Mazurka script" pitchFamily="2" charset="0"/>
              </a:rPr>
              <a:t>году, </a:t>
            </a:r>
            <a:r>
              <a:rPr lang="ru-RU" sz="2000" dirty="0" smtClean="0">
                <a:solidFill>
                  <a:srgbClr val="FF0000"/>
                </a:solidFill>
                <a:latin typeface="Mazurka script" pitchFamily="2" charset="0"/>
              </a:rPr>
              <a:t>(тыс.рублей</a:t>
            </a:r>
            <a:r>
              <a:rPr lang="ru-RU" sz="2000" dirty="0">
                <a:solidFill>
                  <a:srgbClr val="FF0000"/>
                </a:solidFill>
                <a:latin typeface="Mazurka script" pitchFamily="2" charset="0"/>
              </a:rPr>
              <a:t>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95364"/>
              </p:ext>
            </p:extLst>
          </p:nvPr>
        </p:nvGraphicFramePr>
        <p:xfrm>
          <a:off x="89756" y="836712"/>
          <a:ext cx="8964488" cy="5904654"/>
        </p:xfrm>
        <a:graphic>
          <a:graphicData uri="http://schemas.openxmlformats.org/drawingml/2006/table">
            <a:tbl>
              <a:tblPr/>
              <a:tblGrid>
                <a:gridCol w="821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Наименование</a:t>
                      </a:r>
                    </a:p>
                  </a:txBody>
                  <a:tcPr marL="2038" marR="2038" marT="2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на 2020 год</a:t>
                      </a:r>
                    </a:p>
                  </a:txBody>
                  <a:tcPr marL="2038" marR="2038" marT="2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устройству,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оборудованию, содержанию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 эксплуатации общественных питьевых колодцев в границах сельских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установке, устройству и содержанию контейнерных площадок для сбора ТКО на территории сельских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814,54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содержанию и ремонту муниципального жилищного фонда на территории сельских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дорожной деятельности в отношении автомобильных дорог местного значения вне границ населенных пунктов в границах Вичугского муниципального района на финансирование мероприятий на ремонт и капитальный ремонт автомобильных дорог общего пользования местного значения вне границ населенных пунктов в границах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дорожной деятельности в отношении автомобильных дорог местного значения в границах населенных пунктов поселений Вичугского муниципального района на финансирование мероприятий на ремонт и капитальный ремонт автомобильных дорог общего пользования местного значения в границах населенных пунктов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дорожной деятельности в отношении автомобильных дорог местного значения в границах населенных пунктов поселений Вичугского муниципального района на финансирование мероприятий по содержанию автомобильных дорог общего пользования местного значения в границах населенных пунктов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дорожной деятельности в отношении автомобильных дорог местного значения вне границ населенных пунктов в границах Вичугского муниципального района на финансирование мероприятий по содержанию автомобильных дорог общего пользования местного значения вне границ населенных пунктов в границах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обеспечению условий для развития на территории Вичугского муниципального района физической культуры, школьного спорта и массового спорта, организации проведения официальных физкультурно-оздоровительных и спортивных мероприятий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на осуществление мероприятий по обеспечению безопасности людей на водных объектах, охране их жизни и здоровья на территории сельских поселений Вичугского муниципального района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24,00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Иной межбюджетный трансферт на осуществление части полномочий по созданию условий для массового отдыха жителей поселения и организация обустройства мест массового отдыха населения, включая обеспечение свободного доступа граждан к водным объектам общего пользования и их береговым полосам на территории Сунженского сельского поселения</a:t>
                      </a: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8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Всего расходов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Mazurka script" pitchFamily="2" charset="0"/>
                        </a:rPr>
                        <a:t>:</a:t>
                      </a:r>
                    </a:p>
                  </a:txBody>
                  <a:tcPr marL="2038" marR="2038" marT="20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7 794,24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8" marR="2038" marT="20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234950" y="1154113"/>
          <a:ext cx="8429625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МУНИЦИПАЛЬНЫЙ   ДОЛГ </a:t>
            </a:r>
          </a:p>
          <a:p>
            <a:pPr algn="ctr"/>
            <a:r>
              <a:rPr lang="ru-RU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ВИЧУГСКОГО    МУНИЦИПАЛЬНОГО   РАЙОНА </a:t>
            </a:r>
          </a:p>
          <a:p>
            <a:pPr algn="ctr"/>
            <a:r>
              <a:rPr lang="ru-RU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   РАСХОДЫ   НА   ЕГО   ОБСЛУЖИВАНИЕ</a:t>
            </a:r>
          </a:p>
        </p:txBody>
      </p:sp>
      <p:pic>
        <p:nvPicPr>
          <p:cNvPr id="15364" name="Picture 2" descr="https://mikrozaim.com/wp-content/uploads/2017/05/52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4714875"/>
            <a:ext cx="285591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38" y="1214438"/>
            <a:ext cx="4857750" cy="7858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Вичугского муниципального района 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7572375" y="4357688"/>
            <a:ext cx="99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solidFill>
                  <a:srgbClr val="0000FF"/>
                </a:solidFill>
                <a:latin typeface="Arial" pitchFamily="34" charset="0"/>
              </a:rPr>
              <a:t>тыс. руб.</a:t>
            </a:r>
          </a:p>
        </p:txBody>
      </p:sp>
      <p:pic>
        <p:nvPicPr>
          <p:cNvPr id="15367" name="Picture 4" descr="http://www.finuse.ru/banks/dolg-ban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214438"/>
            <a:ext cx="29781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643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ОСНОВНЫЕ  ХАРАКТЕРИСТИКИ   БЮДЖЕТА   ВИЧУГСКОГО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МУНИЦИПАЛЬНОГО   РАЙОНА  В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0534" name="Прямоугольник 6"/>
          <p:cNvSpPr>
            <a:spLocks noChangeArrowheads="1"/>
          </p:cNvSpPr>
          <p:nvPr/>
        </p:nvSpPr>
        <p:spPr bwMode="auto">
          <a:xfrm>
            <a:off x="7858125" y="1000125"/>
            <a:ext cx="99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19792"/>
              </p:ext>
            </p:extLst>
          </p:nvPr>
        </p:nvGraphicFramePr>
        <p:xfrm>
          <a:off x="142875" y="1397000"/>
          <a:ext cx="8858313" cy="4906423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97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3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22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2019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(отчет)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2020 (план)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2021 (прогноз)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2022 (прогноз)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2023 (прогноз)</a:t>
                      </a:r>
                      <a:endParaRPr lang="ru-RU" sz="1800" b="0" i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282 711,6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312 199,3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265 537,0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262 800,0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263 500,0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423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39 689,4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41 230,8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41 936,3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42 513,3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43 213,3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207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243 026,3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270 968,5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223 600,7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220 286,7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220 286,7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282 654,2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316 316,5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265 537,0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262 800,0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263 500,0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473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(ПРОФИЦИТ)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-2 945,6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-4 117,2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8726487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8"/>
          <p:cNvSpPr>
            <a:spLocks noChangeArrowheads="1"/>
          </p:cNvSpPr>
          <p:nvPr/>
        </p:nvSpPr>
        <p:spPr bwMode="auto">
          <a:xfrm>
            <a:off x="0" y="1428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 i="1" dirty="0">
                <a:solidFill>
                  <a:srgbClr val="FF00FF"/>
                </a:solidFill>
                <a:latin typeface="Monotype Corsiva" pitchFamily="66" charset="0"/>
                <a:cs typeface="Shonar Bangla" pitchFamily="34" charset="0"/>
              </a:rPr>
              <a:t>Материалы подготовлены </a:t>
            </a:r>
          </a:p>
          <a:p>
            <a:pPr algn="ctr" eaLnBrk="0" hangingPunct="0"/>
            <a:r>
              <a:rPr lang="ru-RU" altLang="ru-RU" sz="2400" b="1" i="1" dirty="0">
                <a:solidFill>
                  <a:srgbClr val="FF00FF"/>
                </a:solidFill>
                <a:latin typeface="Monotype Corsiva" pitchFamily="66" charset="0"/>
                <a:cs typeface="Shonar Bangla" pitchFamily="34" charset="0"/>
              </a:rPr>
              <a:t>отделом финансов  администрации </a:t>
            </a:r>
            <a:r>
              <a:rPr lang="ru-RU" altLang="ru-RU" sz="2400" b="1" i="1" dirty="0" err="1">
                <a:solidFill>
                  <a:srgbClr val="FF00FF"/>
                </a:solidFill>
                <a:latin typeface="Monotype Corsiva" pitchFamily="66" charset="0"/>
                <a:cs typeface="Shonar Bangla" pitchFamily="34" charset="0"/>
              </a:rPr>
              <a:t>Вичугского</a:t>
            </a:r>
            <a:r>
              <a:rPr lang="ru-RU" altLang="ru-RU" sz="2400" b="1" i="1" dirty="0">
                <a:solidFill>
                  <a:srgbClr val="FF00FF"/>
                </a:solidFill>
                <a:latin typeface="Monotype Corsiva" pitchFamily="66" charset="0"/>
                <a:cs typeface="Shonar Bangla" pitchFamily="34" charset="0"/>
              </a:rPr>
              <a:t> муниципального района Ивановской области</a:t>
            </a:r>
            <a:endParaRPr lang="ru-RU" altLang="ru-RU" sz="2400" i="1" dirty="0">
              <a:solidFill>
                <a:srgbClr val="FF00FF"/>
              </a:solidFill>
              <a:latin typeface="Monotype Corsiva" pitchFamily="66" charset="0"/>
              <a:cs typeface="Shonar Bangla" pitchFamily="34" charset="0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214313" y="1643063"/>
            <a:ext cx="5929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Контактная информация:</a:t>
            </a:r>
          </a:p>
          <a:p>
            <a:endParaRPr lang="ru-RU" sz="2000" dirty="0">
              <a:solidFill>
                <a:srgbClr val="FFFF00"/>
              </a:solidFill>
              <a:latin typeface="Mazurka script" pitchFamily="2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Адрес: </a:t>
            </a:r>
          </a:p>
          <a:p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Россия, Ивановская область, </a:t>
            </a:r>
          </a:p>
          <a:p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г. </a:t>
            </a:r>
            <a:r>
              <a:rPr lang="ru-RU" sz="2000" dirty="0" err="1">
                <a:solidFill>
                  <a:srgbClr val="FFFF00"/>
                </a:solidFill>
                <a:latin typeface="Mazurka script" pitchFamily="2" charset="0"/>
              </a:rPr>
              <a:t>Вичуга,переулок</a:t>
            </a:r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 Широкий, дом 4</a:t>
            </a:r>
          </a:p>
          <a:p>
            <a:pPr eaLnBrk="0" hangingPunct="0"/>
            <a:endParaRPr lang="ru-RU" sz="2000" dirty="0">
              <a:solidFill>
                <a:srgbClr val="FFFF00"/>
              </a:solidFill>
              <a:latin typeface="Mazurka script" pitchFamily="2" charset="0"/>
            </a:endParaRPr>
          </a:p>
          <a:p>
            <a:pPr eaLnBrk="0" hangingPunct="0"/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Тел.: +7 (49354) 2-04-11</a:t>
            </a:r>
          </a:p>
          <a:p>
            <a:pPr eaLnBrk="0" hangingPunct="0"/>
            <a:endParaRPr lang="ru-RU" sz="2000" dirty="0">
              <a:solidFill>
                <a:srgbClr val="FFFF00"/>
              </a:solidFill>
              <a:latin typeface="Mazurka script" pitchFamily="2" charset="0"/>
            </a:endParaRPr>
          </a:p>
          <a:p>
            <a:pPr eaLnBrk="0" hangingPunct="0"/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Факс: +7 (49354) 2-34-42</a:t>
            </a:r>
          </a:p>
          <a:p>
            <a:pPr eaLnBrk="0" hangingPunct="0"/>
            <a:endParaRPr lang="ru-RU" sz="2000" dirty="0">
              <a:solidFill>
                <a:srgbClr val="FFFF00"/>
              </a:solidFill>
              <a:latin typeface="Mazurka script" pitchFamily="2" charset="0"/>
            </a:endParaRPr>
          </a:p>
          <a:p>
            <a:pPr eaLnBrk="0" hangingPunct="0"/>
            <a:r>
              <a:rPr lang="ru-RU" sz="2000" dirty="0">
                <a:solidFill>
                  <a:srgbClr val="FFFF00"/>
                </a:solidFill>
                <a:latin typeface="Mazurka script" pitchFamily="2" charset="0"/>
              </a:rPr>
              <a:t>Адрес электронной почты: </a:t>
            </a:r>
          </a:p>
          <a:p>
            <a:pPr eaLnBrk="0" hangingPunct="0"/>
            <a:r>
              <a:rPr lang="en-US" sz="2000" dirty="0">
                <a:solidFill>
                  <a:srgbClr val="FFFF00"/>
                </a:solidFill>
                <a:latin typeface="Mazurka script" pitchFamily="2" charset="0"/>
              </a:rPr>
              <a:t>rayfo_vichuga@mail.ru</a:t>
            </a:r>
            <a:endParaRPr lang="ru-RU" sz="2000" dirty="0">
              <a:solidFill>
                <a:srgbClr val="FFFF00"/>
              </a:solidFill>
              <a:latin typeface="Mazurka script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939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Структура  доходов  бюджета в 2019-2023 годах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7485"/>
              </p:ext>
            </p:extLst>
          </p:nvPr>
        </p:nvGraphicFramePr>
        <p:xfrm>
          <a:off x="251520" y="1340768"/>
          <a:ext cx="868292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862887" cy="1000125"/>
          </a:xfrm>
        </p:spPr>
        <p:txBody>
          <a:bodyPr anchor="t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ДИНАМИКА  НАЛОГОВЫХ  И  НЕНАЛОГОВЫХ   ДОХОДОВ</a:t>
            </a:r>
            <a:b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  <a:t> БЮДЖЕТА  В  2019- 2023 ГОДАХ </a:t>
            </a:r>
            <a:br>
              <a:rPr lang="ru-RU" sz="1800" b="1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984322"/>
              </p:ext>
            </p:extLst>
          </p:nvPr>
        </p:nvGraphicFramePr>
        <p:xfrm>
          <a:off x="395536" y="1124744"/>
          <a:ext cx="864096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993366"/>
                </a:solidFill>
              </a:rPr>
              <a:t>ДИНАМИКА БЕЗВОЗМЕЗДНЫХ ПОСТУПЛЕНИЙ</a:t>
            </a:r>
            <a:br>
              <a:rPr lang="ru-RU" sz="2200" b="1" i="1" dirty="0" smtClean="0">
                <a:solidFill>
                  <a:srgbClr val="993366"/>
                </a:solidFill>
              </a:rPr>
            </a:br>
            <a:r>
              <a:rPr lang="ru-RU" sz="2200" b="1" i="1" dirty="0" smtClean="0">
                <a:solidFill>
                  <a:srgbClr val="993366"/>
                </a:solidFill>
              </a:rPr>
              <a:t> В БЮДЖЕТ ВИЧУГСКОГО МУНИЦИПАЛЬНОГО РАЙОНА</a:t>
            </a:r>
            <a:br>
              <a:rPr lang="ru-RU" sz="2200" b="1" i="1" dirty="0" smtClean="0">
                <a:solidFill>
                  <a:srgbClr val="993366"/>
                </a:solidFill>
              </a:rPr>
            </a:br>
            <a:r>
              <a:rPr lang="ru-RU" sz="2200" b="1" i="1" dirty="0" smtClean="0">
                <a:solidFill>
                  <a:srgbClr val="993366"/>
                </a:solidFill>
              </a:rPr>
              <a:t> В 2019 - 2023 ГОДАХ </a:t>
            </a:r>
            <a:r>
              <a:rPr lang="ru-RU" sz="2000" b="1" i="1" dirty="0" smtClean="0">
                <a:solidFill>
                  <a:srgbClr val="993366"/>
                </a:solidFill>
              </a:rPr>
              <a:t/>
            </a:r>
            <a:br>
              <a:rPr lang="ru-RU" sz="2000" b="1" i="1" dirty="0" smtClean="0">
                <a:solidFill>
                  <a:srgbClr val="993366"/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717395"/>
              </p:ext>
            </p:extLst>
          </p:nvPr>
        </p:nvGraphicFramePr>
        <p:xfrm>
          <a:off x="539552" y="1196752"/>
          <a:ext cx="839413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FF"/>
                </a:solidFill>
                <a:latin typeface="Mazurka script" pitchFamily="2" charset="0"/>
                <a:cs typeface="Times New Roman" pitchFamily="18" charset="0"/>
              </a:rPr>
              <a:t>Структура расходов бюджета Вичугского муниципального района по разделам классификации расходов в </a:t>
            </a:r>
            <a:r>
              <a:rPr lang="ru-RU" altLang="ru-RU" sz="2400" b="1" dirty="0" smtClean="0">
                <a:solidFill>
                  <a:srgbClr val="FF00FF"/>
                </a:solidFill>
                <a:latin typeface="Mazurka script" pitchFamily="2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FF00FF"/>
                </a:solidFill>
                <a:latin typeface="Mazurka script" pitchFamily="2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16378"/>
              </p:ext>
            </p:extLst>
          </p:nvPr>
        </p:nvGraphicFramePr>
        <p:xfrm>
          <a:off x="214282" y="1285860"/>
          <a:ext cx="8786843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Скругленная соединительная линия 7"/>
          <p:cNvCxnSpPr/>
          <p:nvPr/>
        </p:nvCxnSpPr>
        <p:spPr bwMode="auto">
          <a:xfrm>
            <a:off x="5000628" y="3357562"/>
            <a:ext cx="428625" cy="214313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1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Скругленная соединительная линия 11"/>
          <p:cNvCxnSpPr/>
          <p:nvPr/>
        </p:nvCxnSpPr>
        <p:spPr bwMode="auto">
          <a:xfrm>
            <a:off x="4857752" y="3143248"/>
            <a:ext cx="285750" cy="1587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1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Скругленная соединительная линия 17"/>
          <p:cNvCxnSpPr/>
          <p:nvPr/>
        </p:nvCxnSpPr>
        <p:spPr bwMode="auto">
          <a:xfrm flipV="1">
            <a:off x="2786050" y="1857364"/>
            <a:ext cx="642938" cy="142875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rot="16200000" flipH="1">
            <a:off x="2500299" y="1714488"/>
            <a:ext cx="214312" cy="71437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Скругленная соединительная линия 36"/>
          <p:cNvCxnSpPr/>
          <p:nvPr/>
        </p:nvCxnSpPr>
        <p:spPr bwMode="auto">
          <a:xfrm>
            <a:off x="2000232" y="1714488"/>
            <a:ext cx="714375" cy="357188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Скругленная соединительная линия 38"/>
          <p:cNvCxnSpPr/>
          <p:nvPr/>
        </p:nvCxnSpPr>
        <p:spPr bwMode="auto">
          <a:xfrm>
            <a:off x="1785918" y="2000240"/>
            <a:ext cx="714375" cy="357187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2857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latin typeface="Mazurka script" pitchFamily="2" charset="0"/>
              </a:rPr>
              <a:t>Распределение расходов по муниципальным программам  на 2021 – 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73741"/>
              </p:ext>
            </p:extLst>
          </p:nvPr>
        </p:nvGraphicFramePr>
        <p:xfrm>
          <a:off x="285690" y="836712"/>
          <a:ext cx="8858310" cy="57443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000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1.Местное самоуправление 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34 985 812,46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34 576 635,00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34 576 635,00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"Долгосрочная сбалансированность и устойчивость бюджетной системы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Ивановской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5 254 000,00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4 631 900,00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4 631 900,00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"Совершенствование местного самоуправления в администрации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29 731 812,46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29 944 735,00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29 944 735,00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2. Развитие социальной сферы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209 922 732,45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205 992 051,78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203 309 051,78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3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системы образования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193 531 724,89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189 491 574,22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186 808 584,22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3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культуры и искусства в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Вичугском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районе"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15 077 808,00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15 410 000,00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15 410 000,00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молодежной политики, физической культуры и спорта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456 000,00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456 000,00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"Охрана окружающей среды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Ивановской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17 513,76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17 513,76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17 513,76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"Профилактика правонарушений и противодействия терроризму и экстремизму"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424 685,80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474 953,80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474 953,80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"Гражданская оборона, защита населения и территорий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от чрезвычайных ситуаций и ликвидации их последствий"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206 000,00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142 000,00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142 000,00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 Развитие инфраструктуры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17 099 255,09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15 302 113,22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15 285 113,22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8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"Обеспечение населения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Вичугского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Ивановской области объектами инженерной инфраструктуры и услугами жилищно-коммунального хозяйства"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2 610 556,20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172 000,00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"Развитие автомобильных дорог общего пользования местного значения Вичугского муниципального района"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11 380 684,89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12 017 099,22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12 017 099,22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"Эффективное управление муниципальным имуществом Вичугского муниципального района"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3 108 014,00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3 113 014,00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3 118 014,00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4. Развитие экономического потенциала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550 000,00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550 000,00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550 000,00</a:t>
                      </a: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малого и среднего предпринимательства в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Вичугском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69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"Развитие сельского хозяйства и регулирование рынков сельскохозяйственной продукции, сырья и продовольствия  в </a:t>
                      </a:r>
                      <a:r>
                        <a:rPr lang="ru-RU" sz="105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Вичугском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программ:</a:t>
                      </a: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262 557 800,00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256 420 800,00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253 720 800,00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0" marR="3040" marT="304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50" y="0"/>
            <a:ext cx="8858250" cy="715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zurka script" pitchFamily="2" charset="0"/>
                <a:ea typeface="+mj-ea"/>
                <a:cs typeface="+mj-cs"/>
              </a:rPr>
              <a:t>Распределение расходов бюджета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zurka script" pitchFamily="2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zurka script" pitchFamily="2" charset="0"/>
                <a:ea typeface="+mj-ea"/>
                <a:cs typeface="+mj-cs"/>
              </a:rPr>
              <a:t> по программным направлениям в 2021 - 2023 годах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5705998"/>
              </p:ext>
            </p:extLst>
          </p:nvPr>
        </p:nvGraphicFramePr>
        <p:xfrm>
          <a:off x="285720" y="642918"/>
          <a:ext cx="9072626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1420</TotalTime>
  <Words>2194</Words>
  <Application>Microsoft Office PowerPoint</Application>
  <PresentationFormat>Экран (4:3)</PresentationFormat>
  <Paragraphs>412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AnastasiaScript</vt:lpstr>
      <vt:lpstr>Andalus</vt:lpstr>
      <vt:lpstr>Arial</vt:lpstr>
      <vt:lpstr>Book Antiqua</vt:lpstr>
      <vt:lpstr>Calibri</vt:lpstr>
      <vt:lpstr>Corbel</vt:lpstr>
      <vt:lpstr>Georgia</vt:lpstr>
      <vt:lpstr>Gill Sans MT</vt:lpstr>
      <vt:lpstr>Mazurka script</vt:lpstr>
      <vt:lpstr>Monotype Corsiva</vt:lpstr>
      <vt:lpstr>Shonar Bangla</vt:lpstr>
      <vt:lpstr>Times New Roman</vt:lpstr>
      <vt:lpstr>Verdana</vt:lpstr>
      <vt:lpstr>Wingdings 2</vt:lpstr>
      <vt:lpstr>Солнцестояние</vt:lpstr>
      <vt:lpstr>Лист</vt:lpstr>
      <vt:lpstr>К проекту решения  Совета Вичугского муниципального района   «О бюджете Вичугского муниципального района  на 2021 год и плановый период 2022 и 2023 годов»</vt:lpstr>
      <vt:lpstr>Презентация PowerPoint</vt:lpstr>
      <vt:lpstr>Презентация PowerPoint</vt:lpstr>
      <vt:lpstr>Структура  доходов  бюджета в 2019-2023 годах</vt:lpstr>
      <vt:lpstr>ДИНАМИКА  НАЛОГОВЫХ  И  НЕНАЛОГОВЫХ   ДОХОДОВ  БЮДЖЕТА  В  2019- 2023 ГОДАХ  </vt:lpstr>
      <vt:lpstr>ДИНАМИКА БЕЗВОЗМЕЗДНЫХ ПОСТУПЛЕНИЙ  В БЮДЖЕТ ВИЧУГСКОГО МУНИЦИПАЛЬНОГО РАЙОНА  В 2019 - 2023 ГОДАХ  </vt:lpstr>
      <vt:lpstr>Презентация PowerPoint</vt:lpstr>
      <vt:lpstr>Распределение расходов по муниципальным программам  на 2021 – 2023 годы</vt:lpstr>
      <vt:lpstr>Презентация PowerPoint</vt:lpstr>
      <vt:lpstr>Расходы бюджета на направление  «Развитие экономического потенциала» в 2021 – 2023 годах</vt:lpstr>
      <vt:lpstr>Муниципальная программа  "Развитие  малого и среднего предпринимательства  в Вичугском  муниципальном  районе"</vt:lpstr>
      <vt:lpstr>Презентация PowerPoint</vt:lpstr>
      <vt:lpstr>Расходы бюджета на направление  «Развитие социальной сферы» в 2021 – 2023 годах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на направление «Развитие инфраструктуры»                                   в 2021 – 2023 годах (млн. руб)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VICH07</dc:creator>
  <cp:lastModifiedBy>VICH07</cp:lastModifiedBy>
  <cp:revision>146</cp:revision>
  <cp:lastPrinted>2020-11-02T08:54:03Z</cp:lastPrinted>
  <dcterms:created xsi:type="dcterms:W3CDTF">2019-10-18T13:18:54Z</dcterms:created>
  <dcterms:modified xsi:type="dcterms:W3CDTF">2020-11-05T08:23:31Z</dcterms:modified>
</cp:coreProperties>
</file>